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300" r:id="rId2"/>
    <p:sldId id="257" r:id="rId3"/>
    <p:sldId id="258" r:id="rId4"/>
    <p:sldId id="302" r:id="rId5"/>
    <p:sldId id="259" r:id="rId6"/>
    <p:sldId id="301" r:id="rId7"/>
    <p:sldId id="263" r:id="rId8"/>
    <p:sldId id="303" r:id="rId9"/>
    <p:sldId id="304" r:id="rId10"/>
    <p:sldId id="305" r:id="rId11"/>
    <p:sldId id="264" r:id="rId12"/>
    <p:sldId id="288" r:id="rId13"/>
    <p:sldId id="291" r:id="rId14"/>
    <p:sldId id="292" r:id="rId15"/>
    <p:sldId id="265" r:id="rId16"/>
    <p:sldId id="266" r:id="rId17"/>
    <p:sldId id="293" r:id="rId18"/>
    <p:sldId id="294" r:id="rId19"/>
    <p:sldId id="295" r:id="rId20"/>
    <p:sldId id="267" r:id="rId21"/>
    <p:sldId id="269" r:id="rId22"/>
    <p:sldId id="289" r:id="rId23"/>
    <p:sldId id="277" r:id="rId24"/>
    <p:sldId id="273" r:id="rId25"/>
    <p:sldId id="274" r:id="rId26"/>
    <p:sldId id="284" r:id="rId27"/>
    <p:sldId id="306" r:id="rId28"/>
    <p:sldId id="296" r:id="rId29"/>
    <p:sldId id="297" r:id="rId30"/>
    <p:sldId id="275" r:id="rId31"/>
    <p:sldId id="308" r:id="rId32"/>
    <p:sldId id="276" r:id="rId33"/>
    <p:sldId id="286" r:id="rId34"/>
    <p:sldId id="309" r:id="rId35"/>
    <p:sldId id="287" r:id="rId36"/>
    <p:sldId id="317" r:id="rId37"/>
    <p:sldId id="318" r:id="rId38"/>
    <p:sldId id="319" r:id="rId39"/>
    <p:sldId id="320" r:id="rId40"/>
    <p:sldId id="321" r:id="rId41"/>
    <p:sldId id="322" r:id="rId42"/>
    <p:sldId id="323" r:id="rId43"/>
    <p:sldId id="324" r:id="rId44"/>
    <p:sldId id="327" r:id="rId45"/>
    <p:sldId id="326" r:id="rId46"/>
    <p:sldId id="315" r:id="rId47"/>
    <p:sldId id="299" r:id="rId4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6F17DEF-4EC7-4DE8-B90F-1371C85212AF}">
          <p14:sldIdLst>
            <p14:sldId id="300"/>
          </p14:sldIdLst>
        </p14:section>
        <p14:section name="Firm Search from EPA Website" id="{EA338C32-F8AF-4FC7-B567-80947D9D2355}">
          <p14:sldIdLst>
            <p14:sldId id="257"/>
            <p14:sldId id="258"/>
            <p14:sldId id="302"/>
            <p14:sldId id="259"/>
            <p14:sldId id="301"/>
          </p14:sldIdLst>
        </p14:section>
        <p14:section name="CDX Application for Firm Certification" id="{148D759D-8B6E-4A25-8618-B9ED74282790}">
          <p14:sldIdLst>
            <p14:sldId id="263"/>
            <p14:sldId id="303"/>
            <p14:sldId id="304"/>
            <p14:sldId id="305"/>
            <p14:sldId id="264"/>
            <p14:sldId id="288"/>
            <p14:sldId id="291"/>
            <p14:sldId id="292"/>
            <p14:sldId id="265"/>
            <p14:sldId id="266"/>
            <p14:sldId id="293"/>
            <p14:sldId id="294"/>
            <p14:sldId id="295"/>
            <p14:sldId id="267"/>
            <p14:sldId id="269"/>
            <p14:sldId id="289"/>
            <p14:sldId id="277"/>
            <p14:sldId id="273"/>
            <p14:sldId id="274"/>
            <p14:sldId id="284"/>
            <p14:sldId id="306"/>
            <p14:sldId id="296"/>
            <p14:sldId id="297"/>
            <p14:sldId id="275"/>
            <p14:sldId id="308"/>
            <p14:sldId id="276"/>
            <p14:sldId id="286"/>
            <p14:sldId id="309"/>
            <p14:sldId id="287"/>
          </p14:sldIdLst>
        </p14:section>
        <p14:section name="Amend Information or Replace a Certificate" id="{611F6FE1-3849-49DB-A996-7766E2DFD6BF}">
          <p14:sldIdLst>
            <p14:sldId id="317"/>
            <p14:sldId id="318"/>
            <p14:sldId id="319"/>
            <p14:sldId id="320"/>
            <p14:sldId id="321"/>
            <p14:sldId id="322"/>
            <p14:sldId id="323"/>
            <p14:sldId id="324"/>
            <p14:sldId id="327"/>
            <p14:sldId id="326"/>
          </p14:sldIdLst>
        </p14:section>
        <p14:section name="Approval Package and Certificate" id="{1286BCCC-5E10-44ED-BD1A-C222C5B7CACB}">
          <p14:sldIdLst>
            <p14:sldId id="315"/>
          </p14:sldIdLst>
        </p14:section>
        <p14:section name="Helpful Tips" id="{02AC7D62-2FC6-4193-BB01-4890732F7C32}">
          <p14:sldIdLst>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len, Gina (CGI Federal)" initials="BG(F" lastIdx="11" clrIdx="0">
    <p:extLst>
      <p:ext uri="{19B8F6BF-5375-455C-9EA6-DF929625EA0E}">
        <p15:presenceInfo xmlns:p15="http://schemas.microsoft.com/office/powerpoint/2012/main" userId="Bucklen, Gina (CGI Federal)" providerId="None"/>
      </p:ext>
    </p:extLst>
  </p:cmAuthor>
  <p:cmAuthor id="2" name="Souza, Patrick E " initials="SPE" lastIdx="2" clrIdx="1">
    <p:extLst>
      <p:ext uri="{19B8F6BF-5375-455C-9EA6-DF929625EA0E}">
        <p15:presenceInfo xmlns:p15="http://schemas.microsoft.com/office/powerpoint/2012/main" userId="Souza, Patrick E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0B0"/>
    <a:srgbClr val="CC9C6C"/>
    <a:srgbClr val="9BBB59"/>
    <a:srgbClr val="00CC00"/>
    <a:srgbClr val="EB8B21"/>
    <a:srgbClr val="D5D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8" autoAdjust="0"/>
    <p:restoredTop sz="73257" autoAdjust="0"/>
  </p:normalViewPr>
  <p:slideViewPr>
    <p:cSldViewPr>
      <p:cViewPr varScale="1">
        <p:scale>
          <a:sx n="64" d="100"/>
          <a:sy n="64" d="100"/>
        </p:scale>
        <p:origin x="1862"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3701"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sz="quarter" idx="1"/>
          </p:nvPr>
        </p:nvSpPr>
        <p:spPr>
          <a:xfrm>
            <a:off x="3978486" y="0"/>
            <a:ext cx="3043026" cy="465297"/>
          </a:xfrm>
          <a:prstGeom prst="rect">
            <a:avLst/>
          </a:prstGeom>
        </p:spPr>
        <p:txBody>
          <a:bodyPr vert="horz" lIns="91467" tIns="45734" rIns="91467" bIns="45734" rtlCol="0"/>
          <a:lstStyle>
            <a:lvl1pPr algn="r">
              <a:defRPr sz="1200"/>
            </a:lvl1pPr>
          </a:lstStyle>
          <a:p>
            <a:fld id="{B50BB47F-F761-4200-8CAF-CF986B130309}" type="datetimeFigureOut">
              <a:rPr lang="en-US" smtClean="0"/>
              <a:pPr/>
              <a:t>5/10/2022</a:t>
            </a:fld>
            <a:endParaRPr lang="en-US" dirty="0"/>
          </a:p>
        </p:txBody>
      </p:sp>
      <p:sp>
        <p:nvSpPr>
          <p:cNvPr id="4" name="Footer Placeholder 3"/>
          <p:cNvSpPr>
            <a:spLocks noGrp="1"/>
          </p:cNvSpPr>
          <p:nvPr>
            <p:ph type="ftr" sz="quarter" idx="2"/>
          </p:nvPr>
        </p:nvSpPr>
        <p:spPr>
          <a:xfrm>
            <a:off x="0" y="8842216"/>
            <a:ext cx="3043026" cy="465297"/>
          </a:xfrm>
          <a:prstGeom prst="rect">
            <a:avLst/>
          </a:prstGeom>
        </p:spPr>
        <p:txBody>
          <a:bodyPr vert="horz" lIns="91467" tIns="45734" rIns="91467" bIns="457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4672A6CF-9D1E-44F0-859F-7346AF134D34}" type="slidenum">
              <a:rPr lang="en-US" smtClean="0"/>
              <a:pPr/>
              <a:t>‹#›</a:t>
            </a:fld>
            <a:endParaRPr lang="en-US" dirty="0"/>
          </a:p>
        </p:txBody>
      </p:sp>
    </p:spTree>
    <p:extLst>
      <p:ext uri="{BB962C8B-B14F-4D97-AF65-F5344CB8AC3E}">
        <p14:creationId xmlns:p14="http://schemas.microsoft.com/office/powerpoint/2010/main" val="3524310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5"/>
          </a:xfrm>
          <a:prstGeom prst="rect">
            <a:avLst/>
          </a:prstGeom>
        </p:spPr>
        <p:txBody>
          <a:bodyPr vert="horz" lIns="93315" tIns="46658" rIns="93315" bIns="46658" rtlCol="0"/>
          <a:lstStyle>
            <a:lvl1pPr algn="r">
              <a:defRPr sz="1200"/>
            </a:lvl1pPr>
          </a:lstStyle>
          <a:p>
            <a:fld id="{C2514D45-3493-475E-99AA-ECDE9FC98B20}" type="datetimeFigureOut">
              <a:rPr lang="en-US" smtClean="0"/>
              <a:pPr/>
              <a:t>5/10/2022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5" tIns="46658" rIns="93315"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4" cy="465455"/>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15" tIns="46658" rIns="93315" bIns="46658" rtlCol="0" anchor="b"/>
          <a:lstStyle>
            <a:lvl1pPr algn="r">
              <a:defRPr sz="1200"/>
            </a:lvl1pPr>
          </a:lstStyle>
          <a:p>
            <a:fld id="{16A91C07-1A91-4821-A0DD-FA9F63EC26B9}" type="slidenum">
              <a:rPr lang="en-US" smtClean="0"/>
              <a:pPr/>
              <a:t>‹#›</a:t>
            </a:fld>
            <a:endParaRPr lang="en-US" dirty="0"/>
          </a:p>
        </p:txBody>
      </p:sp>
    </p:spTree>
    <p:extLst>
      <p:ext uri="{BB962C8B-B14F-4D97-AF65-F5344CB8AC3E}">
        <p14:creationId xmlns:p14="http://schemas.microsoft.com/office/powerpoint/2010/main" val="159513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lead/getcertifie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pa.gov/lead/epa-certification-program-fees-renovation-firms-and-abatement-firm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pa.gov/lead/renovation-repair-and-painting-program-firm-certification#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pa.gov/lead/lead-based-paint-abatement-and-evaluation-program-firm-certification#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Welcome to the online tutorial for the Lead-Based Paint Program’s Application for Firm Certification. This tutorial will walk you through the process of completing and submitting an application for certification to EPA under the Renovation, Repair, and Painting (RRP) and/or Abatement programs.</a:t>
            </a:r>
            <a:endParaRPr lang="en-US"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1</a:t>
            </a:fld>
            <a:endParaRPr lang="en-US" dirty="0"/>
          </a:p>
        </p:txBody>
      </p:sp>
    </p:spTree>
    <p:extLst>
      <p:ext uri="{BB962C8B-B14F-4D97-AF65-F5344CB8AC3E}">
        <p14:creationId xmlns:p14="http://schemas.microsoft.com/office/powerpoint/2010/main" val="142630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 user enters a state that is authorized to issue its own certification, the user will be notified and linked to the state’s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10</a:t>
            </a:fld>
            <a:endParaRPr lang="en-US" dirty="0"/>
          </a:p>
        </p:txBody>
      </p:sp>
    </p:spTree>
    <p:extLst>
      <p:ext uri="{BB962C8B-B14F-4D97-AF65-F5344CB8AC3E}">
        <p14:creationId xmlns:p14="http://schemas.microsoft.com/office/powerpoint/2010/main" val="307481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part of the application for new CDX users is the “User Information” page. The user must enter the appropriate information in all fields of this section. </a:t>
            </a:r>
          </a:p>
          <a:p>
            <a:endParaRPr lang="en-US" baseline="0" dirty="0" smtClean="0"/>
          </a:p>
          <a:p>
            <a:r>
              <a:rPr lang="en-US" baseline="0" dirty="0" smtClean="0"/>
              <a:t>The user must use their full legal name in the “Full Name” fields, as this information will be used for electronic identity proofing. For more information on the identity proofing process, click the “identity proofing” help link. </a:t>
            </a:r>
          </a:p>
          <a:p>
            <a:endParaRPr lang="en-US" baseline="0" dirty="0" smtClean="0"/>
          </a:p>
          <a:p>
            <a:r>
              <a:rPr lang="en-US" baseline="0" dirty="0" smtClean="0"/>
              <a:t>On this page, the user also creates their CDX user ID and password. This will be the information used to access CDX in the future, which includes access to submit Abatement Notifications for firms seeking abatement certification. The user may use their email address or any other unique name for their user ID; the user should NOT use their social security number as their user ID. </a:t>
            </a:r>
          </a:p>
          <a:p>
            <a:endParaRPr lang="en-US" baseline="0" dirty="0" smtClean="0"/>
          </a:p>
          <a:p>
            <a:r>
              <a:rPr lang="en-US" baseline="0" dirty="0" smtClean="0"/>
              <a:t>The user should also be careful to remember the password, as this will be used later to sign the application.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 three security questions and enter answers for each that are easy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remember but hard to guess. </a:t>
            </a:r>
          </a:p>
          <a:p>
            <a:endParaRPr lang="en-US" sz="1200" kern="1200" baseline="0" dirty="0" smtClean="0">
              <a:solidFill>
                <a:schemeClr val="tx1"/>
              </a:solidFill>
              <a:effectLst/>
              <a:latin typeface="+mn-lt"/>
              <a:ea typeface="+mn-ea"/>
              <a:cs typeface="+mn-cs"/>
            </a:endParaRPr>
          </a:p>
          <a:p>
            <a:r>
              <a:rPr lang="en-US" baseline="0" dirty="0" smtClean="0"/>
              <a:t>Before continuing, click the link to open and carefully read the Terms and Conditions of the CDX system. </a:t>
            </a:r>
            <a:r>
              <a:rPr lang="en-US" sz="1200" kern="1200" dirty="0" smtClean="0">
                <a:solidFill>
                  <a:schemeClr val="tx1"/>
                </a:solidFill>
                <a:effectLst/>
                <a:latin typeface="+mn-lt"/>
                <a:ea typeface="+mn-ea"/>
                <a:cs typeface="+mn-cs"/>
              </a:rPr>
              <a:t>Select the check box to agree to the Terms and Conditions before continuing by clicking the “Submit” button.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11</a:t>
            </a:fld>
            <a:endParaRPr lang="en-US" dirty="0"/>
          </a:p>
        </p:txBody>
      </p:sp>
    </p:spTree>
    <p:extLst>
      <p:ext uri="{BB962C8B-B14F-4D97-AF65-F5344CB8AC3E}">
        <p14:creationId xmlns:p14="http://schemas.microsoft.com/office/powerpoint/2010/main" val="3183155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user has logged</a:t>
            </a:r>
            <a:r>
              <a:rPr lang="en-US" baseline="0" dirty="0" smtClean="0"/>
              <a:t> in as a previous CDX user, they will not have to complete the User Information page. They can simply enter their job title and phone number in the User Information section. Logged in users will also have the option to select a firm that is already associated with their CDX account by choosing from a dropdown menu. To add a new firm instead, select the “Associate a new firm with your account” radio button.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12</a:t>
            </a:fld>
            <a:endParaRPr lang="en-US" dirty="0"/>
          </a:p>
        </p:txBody>
      </p:sp>
    </p:spTree>
    <p:extLst>
      <p:ext uri="{BB962C8B-B14F-4D97-AF65-F5344CB8AC3E}">
        <p14:creationId xmlns:p14="http://schemas.microsoft.com/office/powerpoint/2010/main" val="400230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user receives this message upon logging into CDX, it means they have submitted a Lead Firm Certification application within the last 30 days. If this is correct and no further action is needed, click the “Take me back to the EPA website” button to exit the application. If the user believes their previous submission is complete but has not been signed, they can click “I want to sign my previous application” to re-enter the application process where they left off. </a:t>
            </a:r>
          </a:p>
          <a:p>
            <a:endParaRPr lang="en-US" baseline="0" dirty="0" smtClean="0"/>
          </a:p>
          <a:p>
            <a:r>
              <a:rPr lang="en-US" baseline="0" dirty="0" smtClean="0"/>
              <a:t>In some cases, a user may wish to submit and pay for multiple applications. For example, they may be applying for certification for two branches of a business that require separate certifications. If this applies, click “I want to complete and pay for another application” to begin a new electronic application. Note that selecting this option will require the user to pay the full fee for the new application.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13</a:t>
            </a:fld>
            <a:endParaRPr lang="en-US" dirty="0"/>
          </a:p>
        </p:txBody>
      </p:sp>
    </p:spTree>
    <p:extLst>
      <p:ext uri="{BB962C8B-B14F-4D97-AF65-F5344CB8AC3E}">
        <p14:creationId xmlns:p14="http://schemas.microsoft.com/office/powerpoint/2010/main" val="591915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a:t>
            </a:r>
            <a:r>
              <a:rPr lang="en-US" baseline="0" dirty="0" smtClean="0"/>
              <a:t> “I want to sign my previous application” on the prior screen will take the user back into the system to sign any outstanding submissions. In most cases a user will see this page, indicating there are no outstanding submissions. If this is the case, their previous submission was successfully signed and no further action is required.</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14</a:t>
            </a:fld>
            <a:endParaRPr lang="en-US" dirty="0"/>
          </a:p>
        </p:txBody>
      </p:sp>
    </p:spTree>
    <p:extLst>
      <p:ext uri="{BB962C8B-B14F-4D97-AF65-F5344CB8AC3E}">
        <p14:creationId xmlns:p14="http://schemas.microsoft.com/office/powerpoint/2010/main" val="1417039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 entering User Information as a new CDX user,</a:t>
            </a:r>
            <a:r>
              <a:rPr lang="en-US" baseline="0" dirty="0" smtClean="0"/>
              <a:t> the user will be taken to </a:t>
            </a:r>
            <a:r>
              <a:rPr lang="en-US" dirty="0" smtClean="0"/>
              <a:t>the Firm</a:t>
            </a:r>
            <a:r>
              <a:rPr lang="en-US" baseline="0" dirty="0" smtClean="0"/>
              <a:t> Information page. The user can search for their firm by entering the firm name in the Firm Search box. Results will begin displaying upon entering at least three characters.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15</a:t>
            </a:fld>
            <a:endParaRPr lang="en-US" dirty="0"/>
          </a:p>
        </p:txBody>
      </p:sp>
    </p:spTree>
    <p:extLst>
      <p:ext uri="{BB962C8B-B14F-4D97-AF65-F5344CB8AC3E}">
        <p14:creationId xmlns:p14="http://schemas.microsoft.com/office/powerpoint/2010/main" val="2375825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user’s</a:t>
            </a:r>
            <a:r>
              <a:rPr lang="en-US" dirty="0" smtClean="0"/>
              <a:t> firm is listed in the search results, select it from the list</a:t>
            </a:r>
            <a:r>
              <a:rPr lang="en-US" baseline="0" dirty="0" smtClean="0"/>
              <a:t> and verify that the firm name and address displayed is correct. There may be multiple firms with similar names, so it is important to verify both the name and address associated. If the user’s firm is not listed, they can click “Can’t Find your Firm?” to create a new firm in the system. The “Use advanced search” option is also available to search by other specific criteria. If the user is completing a Recertification application as a returning CDX user, the Firm Information section will be pre-populated.</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16</a:t>
            </a:fld>
            <a:endParaRPr lang="en-US" dirty="0"/>
          </a:p>
        </p:txBody>
      </p:sp>
    </p:spTree>
    <p:extLst>
      <p:ext uri="{BB962C8B-B14F-4D97-AF65-F5344CB8AC3E}">
        <p14:creationId xmlns:p14="http://schemas.microsoft.com/office/powerpoint/2010/main" val="1800002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a:t>
            </a:r>
            <a:r>
              <a:rPr lang="en-US" baseline="0" dirty="0" smtClean="0"/>
              <a:t> the Advanced Search option will allow the user to search for the firm by a variety of search criteria including: Firm ID, Firm Name, and Firm Address. Enter at least one of these criteria and click “Search” to search for the firm.</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17</a:t>
            </a:fld>
            <a:endParaRPr lang="en-US" dirty="0"/>
          </a:p>
        </p:txBody>
      </p:sp>
    </p:spTree>
    <p:extLst>
      <p:ext uri="{BB962C8B-B14F-4D97-AF65-F5344CB8AC3E}">
        <p14:creationId xmlns:p14="http://schemas.microsoft.com/office/powerpoint/2010/main" val="3036406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a:t>
            </a:r>
            <a:r>
              <a:rPr lang="en-US" baseline="0" dirty="0" smtClean="0"/>
              <a:t> advanced search will be displayed in a table. If the firm is displayed in the list, click the “Select” button to the left of the appropriate firm. If it is not, select the “Create My Own” radio button to manually enter the firm’s information.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18</a:t>
            </a:fld>
            <a:endParaRPr lang="en-US" dirty="0"/>
          </a:p>
        </p:txBody>
      </p:sp>
    </p:spTree>
    <p:extLst>
      <p:ext uri="{BB962C8B-B14F-4D97-AF65-F5344CB8AC3E}">
        <p14:creationId xmlns:p14="http://schemas.microsoft.com/office/powerpoint/2010/main" val="3800686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request to add a new firm to the database, enter the required information</a:t>
            </a:r>
            <a:r>
              <a:rPr lang="en-US" baseline="0" dirty="0" smtClean="0"/>
              <a:t> in this form. </a:t>
            </a:r>
          </a:p>
          <a:p>
            <a:endParaRPr lang="en-US" baseline="0" dirty="0" smtClean="0"/>
          </a:p>
          <a:p>
            <a:r>
              <a:rPr lang="en-US" baseline="0" dirty="0" smtClean="0"/>
              <a:t>Please note that PO Boxes for the business address are not acceptable. The user can specify a PO Box for their mailing address later in the form, if necessary.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19</a:t>
            </a:fld>
            <a:endParaRPr lang="en-US" dirty="0"/>
          </a:p>
        </p:txBody>
      </p:sp>
    </p:spTree>
    <p:extLst>
      <p:ext uri="{BB962C8B-B14F-4D97-AF65-F5344CB8AC3E}">
        <p14:creationId xmlns:p14="http://schemas.microsoft.com/office/powerpoint/2010/main" val="385758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Firm Certification</a:t>
            </a:r>
            <a:r>
              <a:rPr lang="en-US" baseline="0" dirty="0" smtClean="0"/>
              <a:t> application can be accessed through EPA’s Lead-Safe Certification Program public website, linked below. To enter the application, click the “Apply Now” logo or link on this webpage.</a:t>
            </a:r>
          </a:p>
          <a:p>
            <a:pPr algn="l"/>
            <a:endParaRPr lang="en-US" sz="1200" baseline="0" dirty="0" smtClean="0">
              <a:hlinkClick r:id="rId3"/>
            </a:endParaRPr>
          </a:p>
          <a:p>
            <a:pPr algn="l"/>
            <a:r>
              <a:rPr lang="en-US" sz="1200" dirty="0" smtClean="0">
                <a:hlinkClick r:id="rId3"/>
              </a:rPr>
              <a:t>https://www.epa.gov/lead/getcertified</a:t>
            </a:r>
            <a:endParaRPr lang="en-GB" sz="1200"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a:t>
            </a:fld>
            <a:endParaRPr lang="en-US" dirty="0"/>
          </a:p>
        </p:txBody>
      </p:sp>
    </p:spTree>
    <p:extLst>
      <p:ext uri="{BB962C8B-B14F-4D97-AF65-F5344CB8AC3E}">
        <p14:creationId xmlns:p14="http://schemas.microsoft.com/office/powerpoint/2010/main" val="2181808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firm has been selected from the list, verify that its</a:t>
            </a:r>
            <a:r>
              <a:rPr lang="en-US" baseline="0" dirty="0" smtClean="0"/>
              <a:t> name and address are displayed correctly. Then enter an email address and provide the Firm’s Phone Number and extension, if applicable.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20</a:t>
            </a:fld>
            <a:endParaRPr lang="en-US" dirty="0"/>
          </a:p>
        </p:txBody>
      </p:sp>
    </p:spTree>
    <p:extLst>
      <p:ext uri="{BB962C8B-B14F-4D97-AF65-F5344CB8AC3E}">
        <p14:creationId xmlns:p14="http://schemas.microsoft.com/office/powerpoint/2010/main" val="298176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a:t>
            </a:r>
            <a:r>
              <a:rPr lang="en-US" dirty="0" smtClean="0"/>
              <a:t>firm</a:t>
            </a:r>
            <a:r>
              <a:rPr lang="en-US" baseline="0" dirty="0" smtClean="0"/>
              <a:t> has a mailing address that is different from the physical address listed, select the “Yes” button to enable the Mailing Address fields and enter the appropriate information. </a:t>
            </a:r>
          </a:p>
          <a:p>
            <a:endParaRPr lang="en-US" baseline="0" dirty="0" smtClean="0"/>
          </a:p>
          <a:p>
            <a:r>
              <a:rPr lang="en-US" baseline="0" dirty="0" smtClean="0"/>
              <a:t>Indicate whether the firm does or does not have any past, present, or pending lead-based paint activity violations of EPA, state, U.S. territory, or Indian tribal land regulations by selecting either the “Yes" or “No” radio button. If “Yes” is selected, a text box will appear for the user to provide a required explanation. </a:t>
            </a:r>
          </a:p>
          <a:p>
            <a:endParaRPr lang="en-US" baseline="0" dirty="0" smtClean="0"/>
          </a:p>
          <a:p>
            <a:r>
              <a:rPr lang="en-US" baseline="0" dirty="0" smtClean="0"/>
              <a:t>At the bottom of the page, the user can choose whether they want the firm to be listed on the EPA website for Renovation, Lead Abatement (if applicable), and/or Evaluation. The user may select one or more of these options or select “Do not list me” to opt out. </a:t>
            </a:r>
          </a:p>
          <a:p>
            <a:endParaRPr lang="en-US" baseline="0" dirty="0" smtClean="0"/>
          </a:p>
          <a:p>
            <a:r>
              <a:rPr lang="en-US" baseline="0" dirty="0" smtClean="0"/>
              <a:t>Click “Next” once the page is complete to continue the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21</a:t>
            </a:fld>
            <a:endParaRPr lang="en-US" dirty="0"/>
          </a:p>
        </p:txBody>
      </p:sp>
    </p:spTree>
    <p:extLst>
      <p:ext uri="{BB962C8B-B14F-4D97-AF65-F5344CB8AC3E}">
        <p14:creationId xmlns:p14="http://schemas.microsoft.com/office/powerpoint/2010/main" val="4262005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baseline="0" dirty="0" smtClean="0"/>
              <a:t>Once the form is completed, an email will be sent to the email address provided containing a validation URL.</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22</a:t>
            </a:fld>
            <a:endParaRPr lang="en-US" dirty="0"/>
          </a:p>
        </p:txBody>
      </p:sp>
    </p:spTree>
    <p:extLst>
      <p:ext uri="{BB962C8B-B14F-4D97-AF65-F5344CB8AC3E}">
        <p14:creationId xmlns:p14="http://schemas.microsoft.com/office/powerpoint/2010/main" val="1550107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Above</a:t>
            </a:r>
            <a:r>
              <a:rPr lang="en-US" dirty="0" smtClean="0"/>
              <a:t> is</a:t>
            </a:r>
            <a:r>
              <a:rPr lang="en-US" baseline="0" dirty="0" smtClean="0"/>
              <a:t> a redacted example of the email message for Email Verification. Click the link to validate the email and resume the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23</a:t>
            </a:fld>
            <a:endParaRPr lang="en-US" dirty="0"/>
          </a:p>
        </p:txBody>
      </p:sp>
    </p:spTree>
    <p:extLst>
      <p:ext uri="{BB962C8B-B14F-4D97-AF65-F5344CB8AC3E}">
        <p14:creationId xmlns:p14="http://schemas.microsoft.com/office/powerpoint/2010/main" val="3145022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a:t>
            </a:r>
            <a:r>
              <a:rPr lang="en-US" baseline="0" dirty="0" smtClean="0"/>
              <a:t> Signature and Payment page, verify that the information displayed in read-only format is correct and complete. If any changes are required, click the “Edit” button next to the appropriate section of the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24</a:t>
            </a:fld>
            <a:endParaRPr lang="en-US" dirty="0"/>
          </a:p>
        </p:txBody>
      </p:sp>
    </p:spTree>
    <p:extLst>
      <p:ext uri="{BB962C8B-B14F-4D97-AF65-F5344CB8AC3E}">
        <p14:creationId xmlns:p14="http://schemas.microsoft.com/office/powerpoint/2010/main" val="2487562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total cost for certification is displayed in the Payment section. The user may select to pay this amount either by credit or debit card, with a bank account ACH transfer, or with a payment code. Select the appropriate method by clicking the appropriate radio button. To pay by credit or debit card, enter the card number, security code, and expiration date of the card. If the name or address of the cardholder is different from what is displayed, edit those fields. </a:t>
            </a:r>
          </a:p>
          <a:p>
            <a:endParaRPr lang="en-US" b="1" baseline="0" dirty="0" smtClean="0"/>
          </a:p>
          <a:p>
            <a:r>
              <a:rPr lang="en-US" b="1" baseline="0" dirty="0" smtClean="0"/>
              <a:t>As a new CDX user, for identity proofing purposes, enter the last four digits associated to the name of the CDX user’s social security number in the corresponding field. Please provide the social security number of the person whose name is associated with the CDX account, and not the cardholder, if the two are different. </a:t>
            </a:r>
            <a:r>
              <a:rPr lang="en-US" baseline="0" dirty="0" smtClean="0"/>
              <a:t>The name associated with the CDX account is displayed above the SSN field.</a:t>
            </a:r>
          </a:p>
          <a:p>
            <a:endParaRPr lang="en-US" baseline="0" dirty="0" smtClean="0"/>
          </a:p>
          <a:p>
            <a:r>
              <a:rPr lang="en-US" baseline="0" dirty="0" smtClean="0"/>
              <a:t>The credit card expiration fields are defaulted to the current month and year. The month drop down does not display the months of the year that have passed unless the year option is changed. If the user is having trouble finding the desired month in the month dropdown, first change the year in the year dropdown, then select the desired month.</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25</a:t>
            </a:fld>
            <a:endParaRPr lang="en-US" dirty="0"/>
          </a:p>
        </p:txBody>
      </p:sp>
    </p:spTree>
    <p:extLst>
      <p:ext uri="{BB962C8B-B14F-4D97-AF65-F5344CB8AC3E}">
        <p14:creationId xmlns:p14="http://schemas.microsoft.com/office/powerpoint/2010/main" val="1857983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pay with</a:t>
            </a:r>
            <a:r>
              <a:rPr lang="en-US" baseline="0" dirty="0" smtClean="0"/>
              <a:t> a bank account transfer, select the account type and enter the routing number and account number. </a:t>
            </a:r>
          </a:p>
          <a:p>
            <a:endParaRPr lang="en-US" baseline="0" dirty="0" smtClean="0"/>
          </a:p>
          <a:p>
            <a:r>
              <a:rPr lang="en-US" baseline="0" dirty="0" smtClean="0"/>
              <a:t>As in the case of credit or debit card payments, the last 4 digits of the social security number must be entered. Please provide the social security number of the individual whose name is associated with the CDX account rather than the bank account holder, if the two are different. When the above information is completed, click the “Complete payment” button to submit and pay for the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26</a:t>
            </a:fld>
            <a:endParaRPr lang="en-US" dirty="0"/>
          </a:p>
        </p:txBody>
      </p:sp>
    </p:spTree>
    <p:extLst>
      <p:ext uri="{BB962C8B-B14F-4D97-AF65-F5344CB8AC3E}">
        <p14:creationId xmlns:p14="http://schemas.microsoft.com/office/powerpoint/2010/main" val="2380154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pay with a payment code,</a:t>
            </a:r>
            <a:r>
              <a:rPr lang="en-US" baseline="0" dirty="0" smtClean="0"/>
              <a:t> enter the payment code in the appropriate field. </a:t>
            </a:r>
          </a:p>
          <a:p>
            <a:endParaRPr lang="en-US" baseline="0" dirty="0" smtClean="0"/>
          </a:p>
          <a:p>
            <a:r>
              <a:rPr lang="en-US" baseline="0" dirty="0" smtClean="0"/>
              <a:t>For the identity proofing portion, enter the social security number (last 4), date of birth, and home address. Be sure to enter the identity proofing information for the person whose name is associated with the CDX account, seen in this section as Account Holder Name.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27</a:t>
            </a:fld>
            <a:endParaRPr lang="en-US" dirty="0"/>
          </a:p>
        </p:txBody>
      </p:sp>
    </p:spTree>
    <p:extLst>
      <p:ext uri="{BB962C8B-B14F-4D97-AF65-F5344CB8AC3E}">
        <p14:creationId xmlns:p14="http://schemas.microsoft.com/office/powerpoint/2010/main" val="2073078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smtClean="0"/>
              <a:t>The last section on the Review and Payment page is the Certification section. Read the full text of the Certification Statement as displayed, and affirm acceptance of</a:t>
            </a:r>
            <a:r>
              <a:rPr lang="en-US" baseline="0" dirty="0" smtClean="0"/>
              <a:t> the terms. </a:t>
            </a:r>
            <a:r>
              <a:rPr lang="en-US" dirty="0" smtClean="0"/>
              <a:t>Clicking</a:t>
            </a:r>
            <a:r>
              <a:rPr lang="en-US" baseline="0" dirty="0" smtClean="0"/>
              <a:t> the link to the Electronic Signature Agreement will display the full text of the document. To sign, the user must check both of the boxes to affirm both statements.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28</a:t>
            </a:fld>
            <a:endParaRPr lang="en-US" dirty="0"/>
          </a:p>
        </p:txBody>
      </p:sp>
    </p:spTree>
    <p:extLst>
      <p:ext uri="{BB962C8B-B14F-4D97-AF65-F5344CB8AC3E}">
        <p14:creationId xmlns:p14="http://schemas.microsoft.com/office/powerpoint/2010/main" val="1066703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user has checked</a:t>
            </a:r>
            <a:r>
              <a:rPr lang="en-US" baseline="0" dirty="0" smtClean="0"/>
              <a:t> both of the boxes and completed all application fields, clicking “Sign and Pay” will open a pop-up window. Enter the CDX account password to continue.</a:t>
            </a:r>
          </a:p>
        </p:txBody>
      </p:sp>
      <p:sp>
        <p:nvSpPr>
          <p:cNvPr id="4" name="Slide Number Placeholder 3"/>
          <p:cNvSpPr>
            <a:spLocks noGrp="1"/>
          </p:cNvSpPr>
          <p:nvPr>
            <p:ph type="sldNum" sz="quarter" idx="10"/>
          </p:nvPr>
        </p:nvSpPr>
        <p:spPr/>
        <p:txBody>
          <a:bodyPr/>
          <a:lstStyle/>
          <a:p>
            <a:fld id="{16A91C07-1A91-4821-A0DD-FA9F63EC26B9}" type="slidenum">
              <a:rPr lang="en-US" smtClean="0"/>
              <a:pPr/>
              <a:t>29</a:t>
            </a:fld>
            <a:endParaRPr lang="en-US" dirty="0"/>
          </a:p>
        </p:txBody>
      </p:sp>
    </p:spTree>
    <p:extLst>
      <p:ext uri="{BB962C8B-B14F-4D97-AF65-F5344CB8AC3E}">
        <p14:creationId xmlns:p14="http://schemas.microsoft.com/office/powerpoint/2010/main" val="387096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users seeking certification and/or updates for a firm must first search for an existing record. A business with an active certification can submit an application for recertification, an amendment to update their business information, or request a replacement copy of their certificate. A business seeking an initial certification has the option to begin a new application to certify their firm.</a:t>
            </a:r>
          </a:p>
          <a:p>
            <a:endParaRPr lang="en-US" dirty="0" smtClean="0"/>
          </a:p>
          <a:p>
            <a:r>
              <a:rPr lang="en-US" baseline="0" dirty="0" smtClean="0"/>
              <a:t>At a minimum, the user must enter their firm name, firm phone number, and firm address into the respective fields.</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a:t>
            </a:fld>
            <a:endParaRPr lang="en-US" dirty="0"/>
          </a:p>
        </p:txBody>
      </p:sp>
    </p:spTree>
    <p:extLst>
      <p:ext uri="{BB962C8B-B14F-4D97-AF65-F5344CB8AC3E}">
        <p14:creationId xmlns:p14="http://schemas.microsoft.com/office/powerpoint/2010/main" val="2450882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for submitting the</a:t>
            </a:r>
            <a:r>
              <a:rPr lang="en-US" baseline="0" dirty="0" smtClean="0"/>
              <a:t> application and processing payment may take a few minutes. It is important that the user does not close the window while the system is processing, to avoid duplicate charges.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30</a:t>
            </a:fld>
            <a:endParaRPr lang="en-US" dirty="0"/>
          </a:p>
        </p:txBody>
      </p:sp>
    </p:spTree>
    <p:extLst>
      <p:ext uri="{BB962C8B-B14F-4D97-AF65-F5344CB8AC3E}">
        <p14:creationId xmlns:p14="http://schemas.microsoft.com/office/powerpoint/2010/main" val="4176943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the application is complete and signed, the process is complete. If the user passed the electronic Identity Proofing step, their password is considered their legal signature and the application is complete. On this page, the user will see their application number and the submission date. The application will now be reviewed by EPA. Once the review is complete, the applicant will receive a confirmation email from lead.paint@epa.gov with further details.</a:t>
            </a:r>
            <a:endParaRPr lang="en-US"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31</a:t>
            </a:fld>
            <a:endParaRPr lang="en-US" dirty="0"/>
          </a:p>
        </p:txBody>
      </p:sp>
    </p:spTree>
    <p:extLst>
      <p:ext uri="{BB962C8B-B14F-4D97-AF65-F5344CB8AC3E}">
        <p14:creationId xmlns:p14="http://schemas.microsoft.com/office/powerpoint/2010/main" val="4194577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application is complete and signed, the user will receive an email similar to the above for confirmation.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32</a:t>
            </a:fld>
            <a:endParaRPr lang="en-US" dirty="0"/>
          </a:p>
        </p:txBody>
      </p:sp>
    </p:spTree>
    <p:extLst>
      <p:ext uri="{BB962C8B-B14F-4D97-AF65-F5344CB8AC3E}">
        <p14:creationId xmlns:p14="http://schemas.microsoft.com/office/powerpoint/2010/main" val="3560455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user does not pass the electronic identity proofing process they can retry on this page, or choose to print, sign, and mail the paper form of the Electronic Signature Agreement (ESA) and Submission Certification Statement to EPA. The user has up to three attempts for identity proofing.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the electronic application has been submitted but not signed; if the user is unable to pass identity proofing, it will be considered signed upon receipt of the paper ESA with a wet ink signature. The mailing address to send the paperwork to is displayed at the bottom of the document.</a:t>
            </a:r>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33</a:t>
            </a:fld>
            <a:endParaRPr lang="en-US" dirty="0"/>
          </a:p>
        </p:txBody>
      </p:sp>
    </p:spTree>
    <p:extLst>
      <p:ext uri="{BB962C8B-B14F-4D97-AF65-F5344CB8AC3E}">
        <p14:creationId xmlns:p14="http://schemas.microsoft.com/office/powerpoint/2010/main" val="4241818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“Print, Sign, &amp; Mail” button to generate</a:t>
            </a:r>
            <a:r>
              <a:rPr lang="en-US" baseline="0" dirty="0" smtClean="0"/>
              <a:t> the Electronic Signature Agreement. The user must print, sign, and mail this page to the address listed at the bottom of the document.</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34</a:t>
            </a:fld>
            <a:endParaRPr lang="en-US" dirty="0"/>
          </a:p>
        </p:txBody>
      </p:sp>
    </p:spTree>
    <p:extLst>
      <p:ext uri="{BB962C8B-B14F-4D97-AF65-F5344CB8AC3E}">
        <p14:creationId xmlns:p14="http://schemas.microsoft.com/office/powerpoint/2010/main" val="3760211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document is printed, the address is displayed on the screen as well.</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35</a:t>
            </a:fld>
            <a:endParaRPr lang="en-US" dirty="0"/>
          </a:p>
        </p:txBody>
      </p:sp>
    </p:spTree>
    <p:extLst>
      <p:ext uri="{BB962C8B-B14F-4D97-AF65-F5344CB8AC3E}">
        <p14:creationId xmlns:p14="http://schemas.microsoft.com/office/powerpoint/2010/main" val="1624547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Firms looking to update their information or request a replacement copy of their certificate should select the “Other” option in the pop-up window.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“Update firm information” option will create an Information-Only Amendment application, where the user can update the information for an existing certification.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“Replace lost/misplaced certificate(s)” option will open an application to request a copy of the certificate. Each replacement certificate request is $15. If the certificate in question was issued after December 1, 2020, the user should try checking if the approval package is already in their CDX Inbox before submitting a replacement request and remitting a fee. </a:t>
            </a:r>
          </a:p>
        </p:txBody>
      </p:sp>
      <p:sp>
        <p:nvSpPr>
          <p:cNvPr id="4" name="Slide Number Placeholder 3"/>
          <p:cNvSpPr>
            <a:spLocks noGrp="1"/>
          </p:cNvSpPr>
          <p:nvPr>
            <p:ph type="sldNum" sz="quarter" idx="10"/>
          </p:nvPr>
        </p:nvSpPr>
        <p:spPr/>
        <p:txBody>
          <a:bodyPr/>
          <a:lstStyle/>
          <a:p>
            <a:fld id="{16A91C07-1A91-4821-A0DD-FA9F63EC26B9}" type="slidenum">
              <a:rPr lang="en-US" smtClean="0"/>
              <a:pPr/>
              <a:t>36</a:t>
            </a:fld>
            <a:endParaRPr lang="en-US" dirty="0"/>
          </a:p>
        </p:txBody>
      </p:sp>
    </p:spTree>
    <p:extLst>
      <p:ext uri="{BB962C8B-B14F-4D97-AF65-F5344CB8AC3E}">
        <p14:creationId xmlns:p14="http://schemas.microsoft.com/office/powerpoint/2010/main" val="2727431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Firms</a:t>
            </a:r>
            <a:r>
              <a:rPr lang="en-GB" baseline="0" dirty="0" smtClean="0"/>
              <a:t> seeking to update their information will be redirected to the Central Data Exchange (CDX) log in page. </a:t>
            </a:r>
          </a:p>
          <a:p>
            <a:endParaRPr lang="en-GB" baseline="0" dirty="0" smtClean="0"/>
          </a:p>
          <a:p>
            <a:r>
              <a:rPr lang="en-US" baseline="0" dirty="0" smtClean="0"/>
              <a:t>If the user has previously used CDX, they can enter their CDX user ID and password and click the “Log In to CDX” button. If the user has a CDX account but forgot their User ID or password, they can click the appropriate links and follow the steps provided to recover their information. If the user is new to CDX, they can click the “Register” button to create a new account.</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37</a:t>
            </a:fld>
            <a:endParaRPr lang="en-US" dirty="0"/>
          </a:p>
        </p:txBody>
      </p:sp>
    </p:spTree>
    <p:extLst>
      <p:ext uri="{BB962C8B-B14F-4D97-AF65-F5344CB8AC3E}">
        <p14:creationId xmlns:p14="http://schemas.microsoft.com/office/powerpoint/2010/main" val="4179759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a:t>
            </a:r>
            <a:r>
              <a:rPr lang="en-GB" baseline="0" dirty="0" smtClean="0"/>
              <a:t> logging in, the user is taken to the User/Firm Information page. On this page, the user can make any edits to their firm’s information.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38</a:t>
            </a:fld>
            <a:endParaRPr lang="en-US" dirty="0"/>
          </a:p>
        </p:txBody>
      </p:sp>
    </p:spTree>
    <p:extLst>
      <p:ext uri="{BB962C8B-B14F-4D97-AF65-F5344CB8AC3E}">
        <p14:creationId xmlns:p14="http://schemas.microsoft.com/office/powerpoint/2010/main" val="1765428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a:t>
            </a:r>
            <a:r>
              <a:rPr lang="en-GB" baseline="0" dirty="0" smtClean="0"/>
              <a:t> information edited by the user in the previous page is displayed in read-only format on the Information Review page. The information on this page should be confirmed for accuracy. If the user needs to make any edits, click the “Edit” button to return to the previous page. If all of the information is correct, click the “Confirm” button.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39</a:t>
            </a:fld>
            <a:endParaRPr lang="en-US" dirty="0"/>
          </a:p>
        </p:txBody>
      </p:sp>
    </p:spTree>
    <p:extLst>
      <p:ext uri="{BB962C8B-B14F-4D97-AF65-F5344CB8AC3E}">
        <p14:creationId xmlns:p14="http://schemas.microsoft.com/office/powerpoint/2010/main" val="134229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Firms</a:t>
            </a:r>
            <a:r>
              <a:rPr lang="en-US" baseline="0" dirty="0" smtClean="0"/>
              <a:t> that have never been certified will have the option to begin a new application by clicking the link highlighted above. Users will only be able to access this link after looking for their firm using the search tool.</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a:t>
            </a:fld>
            <a:endParaRPr lang="en-US" dirty="0"/>
          </a:p>
        </p:txBody>
      </p:sp>
    </p:spTree>
    <p:extLst>
      <p:ext uri="{BB962C8B-B14F-4D97-AF65-F5344CB8AC3E}">
        <p14:creationId xmlns:p14="http://schemas.microsoft.com/office/powerpoint/2010/main" val="2788739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user is then navigated to the Signature page. Here the user must agree to the terms before signing their submission via the eSignature widget. The user must enter their password and answer a verification question to electronically sign their application.</a:t>
            </a:r>
          </a:p>
          <a:p>
            <a:endParaRPr lang="en-GB" baseline="0" dirty="0" smtClean="0"/>
          </a:p>
          <a:p>
            <a:r>
              <a:rPr lang="en-GB" dirty="0" smtClean="0"/>
              <a:t>If signature questions are not already</a:t>
            </a:r>
            <a:r>
              <a:rPr lang="en-GB" baseline="0" dirty="0" smtClean="0"/>
              <a:t> set up, the user may be prompted to select five security questions and answers prior to the eSignature widget displaying.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40</a:t>
            </a:fld>
            <a:endParaRPr lang="en-US" dirty="0"/>
          </a:p>
        </p:txBody>
      </p:sp>
    </p:spTree>
    <p:extLst>
      <p:ext uri="{BB962C8B-B14F-4D97-AF65-F5344CB8AC3E}">
        <p14:creationId xmlns:p14="http://schemas.microsoft.com/office/powerpoint/2010/main" val="3595954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a:t>
            </a:r>
            <a:r>
              <a:rPr lang="en-GB" baseline="0" dirty="0" smtClean="0"/>
              <a:t> signing the submission, the user is taken to the confirmation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41</a:t>
            </a:fld>
            <a:endParaRPr lang="en-US" dirty="0"/>
          </a:p>
        </p:txBody>
      </p:sp>
    </p:spTree>
    <p:extLst>
      <p:ext uri="{BB962C8B-B14F-4D97-AF65-F5344CB8AC3E}">
        <p14:creationId xmlns:p14="http://schemas.microsoft.com/office/powerpoint/2010/main" val="3159738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Firms</a:t>
            </a:r>
            <a:r>
              <a:rPr lang="en-GB" baseline="0" dirty="0" smtClean="0"/>
              <a:t> seeking to replace their certificate will be navigated to the CDX log in page.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user has previously used CDX, they can enter their CDX user ID and password and click the “Log In to CDX” button. If the user has a CDX account but forgot their User ID or password, they can click the appropriate links and follow the steps provided to recover their information. If the user is new to CDX, they can click the “Register” button to create a new account.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42</a:t>
            </a:fld>
            <a:endParaRPr lang="en-US" dirty="0"/>
          </a:p>
        </p:txBody>
      </p:sp>
    </p:spTree>
    <p:extLst>
      <p:ext uri="{BB962C8B-B14F-4D97-AF65-F5344CB8AC3E}">
        <p14:creationId xmlns:p14="http://schemas.microsoft.com/office/powerpoint/2010/main" val="452273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signing in, the user is navigated to the user information page. The user is not able to edit</a:t>
            </a:r>
            <a:r>
              <a:rPr lang="en-GB" baseline="0" dirty="0" smtClean="0"/>
              <a:t> their firm’s information on this page, this would need to be done separately through the “Update firm certification” option (i.e., as an information-only amendment). The user can only edit their contact information (phone number and email). </a:t>
            </a:r>
          </a:p>
          <a:p>
            <a:endParaRPr lang="en-GB" baseline="0" dirty="0" smtClean="0"/>
          </a:p>
          <a:p>
            <a:r>
              <a:rPr lang="en-GB" baseline="0" dirty="0" smtClean="0"/>
              <a:t>Upon clicking “Next,” the user is navigated to the Review and Payment page.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43</a:t>
            </a:fld>
            <a:endParaRPr lang="en-US" dirty="0"/>
          </a:p>
        </p:txBody>
      </p:sp>
    </p:spTree>
    <p:extLst>
      <p:ext uri="{BB962C8B-B14F-4D97-AF65-F5344CB8AC3E}">
        <p14:creationId xmlns:p14="http://schemas.microsoft.com/office/powerpoint/2010/main" val="55723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review and</a:t>
            </a:r>
            <a:r>
              <a:rPr lang="en-GB" baseline="0" dirty="0" smtClean="0"/>
              <a:t> payment page will display the firm’s information and allow the user to pay for their certificate replacement request.</a:t>
            </a:r>
          </a:p>
          <a:p>
            <a:endParaRPr lang="en-GB" baseline="0" dirty="0" smtClean="0"/>
          </a:p>
          <a:p>
            <a:r>
              <a:rPr lang="en-GB" baseline="0" dirty="0" smtClean="0"/>
              <a:t>Payment can be made via Credit Card, ACH (Bank Routing/Account #), or Payment Code.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44</a:t>
            </a:fld>
            <a:endParaRPr lang="en-US" dirty="0"/>
          </a:p>
        </p:txBody>
      </p:sp>
    </p:spTree>
    <p:extLst>
      <p:ext uri="{BB962C8B-B14F-4D97-AF65-F5344CB8AC3E}">
        <p14:creationId xmlns:p14="http://schemas.microsoft.com/office/powerpoint/2010/main" val="3201880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signing the submission, the user is directed</a:t>
            </a:r>
            <a:r>
              <a:rPr lang="en-GB" baseline="0" dirty="0" smtClean="0"/>
              <a:t> to the confirmation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45</a:t>
            </a:fld>
            <a:endParaRPr lang="en-US" dirty="0"/>
          </a:p>
        </p:txBody>
      </p:sp>
    </p:spTree>
    <p:extLst>
      <p:ext uri="{BB962C8B-B14F-4D97-AF65-F5344CB8AC3E}">
        <p14:creationId xmlns:p14="http://schemas.microsoft.com/office/powerpoint/2010/main" val="27059398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a:t>
            </a:r>
            <a:r>
              <a:rPr lang="en-US" baseline="0" dirty="0" smtClean="0"/>
              <a:t> </a:t>
            </a:r>
            <a:r>
              <a:rPr lang="en-US" dirty="0" smtClean="0"/>
              <a:t>application is approved, </a:t>
            </a:r>
            <a:r>
              <a:rPr lang="en-US" baseline="0" dirty="0" smtClean="0"/>
              <a:t>the certificate and logo will be sent as part of the approval package from EPA. This will be delivered electronically to both the applicant’s email and CDX Inbox for download. If the certificate is ever misplaced or lost, the firm can request a replacement certificate for $15.</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46</a:t>
            </a:fld>
            <a:endParaRPr lang="en-US" dirty="0"/>
          </a:p>
        </p:txBody>
      </p:sp>
    </p:spTree>
    <p:extLst>
      <p:ext uri="{BB962C8B-B14F-4D97-AF65-F5344CB8AC3E}">
        <p14:creationId xmlns:p14="http://schemas.microsoft.com/office/powerpoint/2010/main" val="37765293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recap, here are a few helpful tips for successfully completing</a:t>
            </a:r>
            <a:r>
              <a:rPr lang="en-US" sz="1200" kern="1200" baseline="0" dirty="0" smtClean="0">
                <a:solidFill>
                  <a:schemeClr val="tx1"/>
                </a:solidFill>
                <a:effectLst/>
                <a:latin typeface="+mn-lt"/>
                <a:ea typeface="+mn-ea"/>
                <a:cs typeface="+mn-cs"/>
              </a:rPr>
              <a:t> a Lead firm</a:t>
            </a:r>
            <a:r>
              <a:rPr lang="en-US" sz="1200" kern="1200" dirty="0" smtClean="0">
                <a:solidFill>
                  <a:schemeClr val="tx1"/>
                </a:solidFill>
                <a:effectLst/>
                <a:latin typeface="+mn-lt"/>
                <a:ea typeface="+mn-ea"/>
                <a:cs typeface="+mn-cs"/>
              </a:rPr>
              <a:t> application.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Firstly, newly</a:t>
            </a:r>
            <a:r>
              <a:rPr lang="en-US" sz="1200" kern="1200" baseline="0" dirty="0" smtClean="0">
                <a:solidFill>
                  <a:schemeClr val="tx1"/>
                </a:solidFill>
                <a:effectLst/>
                <a:latin typeface="+mn-lt"/>
                <a:ea typeface="+mn-ea"/>
                <a:cs typeface="+mn-cs"/>
              </a:rPr>
              <a:t> registered users</a:t>
            </a:r>
            <a:r>
              <a:rPr lang="en-US" sz="1200" kern="1200" dirty="0" smtClean="0">
                <a:solidFill>
                  <a:schemeClr val="tx1"/>
                </a:solidFill>
                <a:effectLst/>
                <a:latin typeface="+mn-lt"/>
                <a:ea typeface="+mn-ea"/>
                <a:cs typeface="+mn-cs"/>
              </a:rPr>
              <a:t> should be sure to keep track of their CDX user</a:t>
            </a:r>
            <a:r>
              <a:rPr lang="en-US" sz="1200" kern="1200" baseline="0" dirty="0" smtClean="0">
                <a:solidFill>
                  <a:schemeClr val="tx1"/>
                </a:solidFill>
                <a:effectLst/>
                <a:latin typeface="+mn-lt"/>
                <a:ea typeface="+mn-ea"/>
                <a:cs typeface="+mn-cs"/>
              </a:rPr>
              <a:t> ID and</a:t>
            </a:r>
            <a:r>
              <a:rPr lang="en-US" sz="1200" kern="1200" dirty="0" smtClean="0">
                <a:solidFill>
                  <a:schemeClr val="tx1"/>
                </a:solidFill>
                <a:effectLst/>
                <a:latin typeface="+mn-lt"/>
                <a:ea typeface="+mn-ea"/>
                <a:cs typeface="+mn-cs"/>
              </a:rPr>
              <a:t> password, as it will be needed at the end of the application</a:t>
            </a:r>
            <a:r>
              <a:rPr lang="en-US" sz="1200" kern="1200" baseline="0" dirty="0" smtClean="0">
                <a:solidFill>
                  <a:schemeClr val="tx1"/>
                </a:solidFill>
                <a:effectLst/>
                <a:latin typeface="+mn-lt"/>
                <a:ea typeface="+mn-ea"/>
                <a:cs typeface="+mn-cs"/>
              </a:rPr>
              <a:t> process for submission</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Secondly, the user should avoid closing</a:t>
            </a:r>
            <a:r>
              <a:rPr lang="en-US" sz="1200" kern="1200" baseline="0" dirty="0" smtClean="0">
                <a:solidFill>
                  <a:schemeClr val="tx1"/>
                </a:solidFill>
                <a:effectLst/>
                <a:latin typeface="+mn-lt"/>
                <a:ea typeface="+mn-ea"/>
                <a:cs typeface="+mn-cs"/>
              </a:rPr>
              <a:t> or refreshing</a:t>
            </a:r>
            <a:r>
              <a:rPr lang="en-US" sz="1200" kern="1200" dirty="0" smtClean="0">
                <a:solidFill>
                  <a:schemeClr val="tx1"/>
                </a:solidFill>
                <a:effectLst/>
                <a:latin typeface="+mn-lt"/>
                <a:ea typeface="+mn-ea"/>
                <a:cs typeface="+mn-cs"/>
              </a:rPr>
              <a:t> the browser window when</a:t>
            </a:r>
            <a:r>
              <a:rPr lang="en-US" sz="1200" kern="1200" baseline="0" dirty="0" smtClean="0">
                <a:solidFill>
                  <a:schemeClr val="tx1"/>
                </a:solidFill>
                <a:effectLst/>
                <a:latin typeface="+mn-lt"/>
                <a:ea typeface="+mn-ea"/>
                <a:cs typeface="+mn-cs"/>
              </a:rPr>
              <a:t> the application is processing</a:t>
            </a:r>
            <a:r>
              <a:rPr lang="en-US" sz="1200" kern="1200" dirty="0" smtClean="0">
                <a:solidFill>
                  <a:schemeClr val="tx1"/>
                </a:solidFill>
                <a:effectLst/>
                <a:latin typeface="+mn-lt"/>
                <a:ea typeface="+mn-ea"/>
                <a:cs typeface="+mn-cs"/>
              </a:rPr>
              <a:t>. It may take a few minutes to process, but they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 close the window until the system indicates that it is safe to do so.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Lastly, certain email systems may label communications from the Lead program as spam. To avoid this, the user should add or whitelist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lead.paint@epa.gov in</a:t>
            </a:r>
            <a:r>
              <a:rPr lang="en-US" sz="1200" kern="1200" baseline="0" dirty="0" smtClean="0">
                <a:solidFill>
                  <a:schemeClr val="tx1"/>
                </a:solidFill>
                <a:effectLst/>
                <a:latin typeface="+mn-lt"/>
                <a:ea typeface="+mn-ea"/>
                <a:cs typeface="+mn-cs"/>
              </a:rPr>
              <a:t> the email account associated to their firm application</a:t>
            </a:r>
            <a:r>
              <a:rPr lang="en-US" sz="1200" kern="1200" dirty="0" smtClean="0">
                <a:solidFill>
                  <a:schemeClr val="tx1"/>
                </a:solidFill>
                <a:effectLst/>
                <a:latin typeface="+mn-lt"/>
                <a:ea typeface="+mn-ea"/>
                <a:cs typeface="+mn-cs"/>
              </a:rPr>
              <a:t>. Once the application is approved, a copy of</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certificate will be delivered to the</a:t>
            </a:r>
            <a:r>
              <a:rPr lang="en-US" sz="1200" kern="1200" baseline="0" dirty="0" smtClean="0">
                <a:solidFill>
                  <a:schemeClr val="tx1"/>
                </a:solidFill>
                <a:effectLst/>
                <a:latin typeface="+mn-lt"/>
                <a:ea typeface="+mn-ea"/>
                <a:cs typeface="+mn-cs"/>
              </a:rPr>
              <a:t> email and posted to their CDX Inbox.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concludes the CDX Lead Firm Certification Application tutorial.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47</a:t>
            </a:fld>
            <a:endParaRPr lang="en-US" dirty="0"/>
          </a:p>
        </p:txBody>
      </p:sp>
    </p:spTree>
    <p:extLst>
      <p:ext uri="{BB962C8B-B14F-4D97-AF65-F5344CB8AC3E}">
        <p14:creationId xmlns:p14="http://schemas.microsoft.com/office/powerpoint/2010/main" val="3614375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Clicking the link to begin the application to certify a new firm will open a pop-up window. In this window, the user can select to apply for certification as either a Renovation (RRP),  Abatement firm, or apply for both certifications by selecting the Combination option.  </a:t>
            </a:r>
          </a:p>
          <a:p>
            <a:endParaRPr lang="en-US" baseline="0" dirty="0" smtClean="0"/>
          </a:p>
          <a:p>
            <a:r>
              <a:rPr lang="en-US" baseline="0" dirty="0" smtClean="0"/>
              <a:t>Note: Once a firm is certified, the user will not be granted a refund. The user needs to make sure that they are applying for the appropriate certification. </a:t>
            </a:r>
            <a:r>
              <a:rPr lang="en-US" sz="1200" dirty="0" smtClean="0"/>
              <a:t>EPA’s full refund policy can be found at </a:t>
            </a:r>
          </a:p>
          <a:p>
            <a:r>
              <a:rPr lang="en-US" sz="1200" dirty="0" smtClean="0">
                <a:hlinkClick r:id="rId3"/>
              </a:rPr>
              <a:t>https://www.epa.gov/lead/epa-certification-program-fees-renovation-firms-and-abatement-firms</a:t>
            </a:r>
            <a:r>
              <a:rPr lang="en-US" sz="1200" dirty="0" smtClean="0"/>
              <a:t>. </a:t>
            </a:r>
            <a:endParaRPr lang="en-US" sz="1200"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a:t>
            </a:fld>
            <a:endParaRPr lang="en-US" dirty="0"/>
          </a:p>
        </p:txBody>
      </p:sp>
    </p:spTree>
    <p:extLst>
      <p:ext uri="{BB962C8B-B14F-4D97-AF65-F5344CB8AC3E}">
        <p14:creationId xmlns:p14="http://schemas.microsoft.com/office/powerpoint/2010/main" val="317432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Firms</a:t>
            </a:r>
            <a:r>
              <a:rPr lang="en-US" baseline="0" dirty="0" smtClean="0"/>
              <a:t> who find themselves on the search can click the “Open” button and do any of the following: apply for certification/recertification, update their firm’s information, or make a request for a certificate replacement.</a:t>
            </a:r>
          </a:p>
          <a:p>
            <a:endParaRPr lang="en-US" baseline="0" dirty="0" smtClean="0"/>
          </a:p>
          <a:p>
            <a:r>
              <a:rPr lang="en-US" baseline="0" dirty="0" smtClean="0"/>
              <a:t>Firms looking to recertify should select the “Certification” radio button. Their recertification options will depend on what certifications are currently active. In the example on this slide, the sample firm only holds a Renovation (RRP) certification, so the recertification option is only available for that certification type. This sample firm can choose to submit an application to get certified as an Abatement firm, but that will be considered an initial application. Firms that have both Renovation (RRP) and Abatement certifications are able to choose which/both certifications they need to recertify.</a:t>
            </a:r>
          </a:p>
        </p:txBody>
      </p:sp>
      <p:sp>
        <p:nvSpPr>
          <p:cNvPr id="4" name="Slide Number Placeholder 3"/>
          <p:cNvSpPr>
            <a:spLocks noGrp="1"/>
          </p:cNvSpPr>
          <p:nvPr>
            <p:ph type="sldNum" sz="quarter" idx="10"/>
          </p:nvPr>
        </p:nvSpPr>
        <p:spPr/>
        <p:txBody>
          <a:bodyPr/>
          <a:lstStyle/>
          <a:p>
            <a:fld id="{16A91C07-1A91-4821-A0DD-FA9F63EC26B9}" type="slidenum">
              <a:rPr lang="en-US" smtClean="0"/>
              <a:pPr/>
              <a:t>6</a:t>
            </a:fld>
            <a:endParaRPr lang="en-US" dirty="0"/>
          </a:p>
        </p:txBody>
      </p:sp>
    </p:spTree>
    <p:extLst>
      <p:ext uri="{BB962C8B-B14F-4D97-AF65-F5344CB8AC3E}">
        <p14:creationId xmlns:p14="http://schemas.microsoft.com/office/powerpoint/2010/main" val="34940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an application is selected, the user will be directed to the CDX Register/Log</a:t>
            </a:r>
            <a:r>
              <a:rPr lang="en-US" baseline="0" dirty="0" smtClean="0"/>
              <a:t> In page. If the user has previously used the Central Data Exchange (CDX) for reporting, they can enter their CDX user ID and password and click the “Log In to CDX” button. If the user has a CDX account but forgot their User ID or password, they can click the appropriate links and follow the steps provided to recover their information. If the user is new to CDX, they can click the “Register” button to create a new account.</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7</a:t>
            </a:fld>
            <a:endParaRPr lang="en-US" dirty="0"/>
          </a:p>
        </p:txBody>
      </p:sp>
    </p:spTree>
    <p:extLst>
      <p:ext uri="{BB962C8B-B14F-4D97-AF65-F5344CB8AC3E}">
        <p14:creationId xmlns:p14="http://schemas.microsoft.com/office/powerpoint/2010/main" val="385479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and existing </a:t>
            </a:r>
            <a:r>
              <a:rPr lang="en-US" baseline="0" dirty="0" smtClean="0"/>
              <a:t>CDX users will first be prompted to select all states/territories where they plan to be doing Renovation and/or Abatement business. This helps the user determine whether they are obtaining the appropriate certification.</a:t>
            </a:r>
          </a:p>
          <a:p>
            <a:endParaRPr lang="en-US" baseline="0" dirty="0" smtClean="0"/>
          </a:p>
          <a:p>
            <a:r>
              <a:rPr lang="en-US" sz="1200" dirty="0" smtClean="0">
                <a:cs typeface="Arial" pitchFamily="34" charset="0"/>
              </a:rPr>
              <a:t>To determine whether to apply to EPA and/or state, tribe or territory, refer to</a:t>
            </a:r>
          </a:p>
          <a:p>
            <a:r>
              <a:rPr lang="en-US" sz="1200" dirty="0" smtClean="0">
                <a:cs typeface="Arial" pitchFamily="34" charset="0"/>
              </a:rPr>
              <a:t>     </a:t>
            </a:r>
            <a:r>
              <a:rPr lang="en-US" sz="1200" dirty="0" smtClean="0">
                <a:hlinkClick r:id="rId3"/>
              </a:rPr>
              <a:t>https://www.epa.gov/lead/renovation-repair-and-painting-program-firm-certification#1</a:t>
            </a:r>
            <a:r>
              <a:rPr lang="en-US" sz="1200" dirty="0" smtClean="0"/>
              <a:t> for Renovation (RRP), and/or</a:t>
            </a:r>
          </a:p>
          <a:p>
            <a:r>
              <a:rPr lang="en-US" sz="1200" dirty="0" smtClean="0"/>
              <a:t>     </a:t>
            </a:r>
            <a:r>
              <a:rPr lang="en-US" sz="1200" dirty="0" smtClean="0">
                <a:hlinkClick r:id="rId4"/>
              </a:rPr>
              <a:t>https://www.epa.gov/lead/lead-based-paint-abatement-and-evaluation-program-firm-certification#1</a:t>
            </a:r>
            <a:r>
              <a:rPr lang="en-US" sz="1200" dirty="0" smtClean="0"/>
              <a:t> for Abatement.</a:t>
            </a:r>
          </a:p>
          <a:p>
            <a:endParaRPr lang="en-US" baseline="0"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8</a:t>
            </a:fld>
            <a:endParaRPr lang="en-US" dirty="0"/>
          </a:p>
        </p:txBody>
      </p:sp>
    </p:spTree>
    <p:extLst>
      <p:ext uri="{BB962C8B-B14F-4D97-AF65-F5344CB8AC3E}">
        <p14:creationId xmlns:p14="http://schemas.microsoft.com/office/powerpoint/2010/main" val="141271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will see this message if the state(s)/territories</a:t>
            </a:r>
            <a:r>
              <a:rPr lang="en-US" baseline="0" dirty="0" smtClean="0"/>
              <a:t> selected are all covered by the EPA Lead program.</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9</a:t>
            </a:fld>
            <a:endParaRPr lang="en-US" dirty="0"/>
          </a:p>
        </p:txBody>
      </p:sp>
    </p:spTree>
    <p:extLst>
      <p:ext uri="{BB962C8B-B14F-4D97-AF65-F5344CB8AC3E}">
        <p14:creationId xmlns:p14="http://schemas.microsoft.com/office/powerpoint/2010/main" val="1384880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09336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36624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40674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spTree>
    <p:extLst>
      <p:ext uri="{BB962C8B-B14F-4D97-AF65-F5344CB8AC3E}">
        <p14:creationId xmlns:p14="http://schemas.microsoft.com/office/powerpoint/2010/main" val="2769742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spTree>
    <p:extLst>
      <p:ext uri="{BB962C8B-B14F-4D97-AF65-F5344CB8AC3E}">
        <p14:creationId xmlns:p14="http://schemas.microsoft.com/office/powerpoint/2010/main" val="5155968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339464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6821164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08521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26258938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0864794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31850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smtClean="0"/>
              <a:t>Click to edit Master title style                    </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118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22150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30062101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89288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79883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35625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997312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4233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417299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lead/getcertified"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hyperlink" Target="mailto:lead.paint@epa.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cdx.epa.gov/inbo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lead/epa-certification-program-fees-renovation-firms-and-abatement-firm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epa.gov/lead/lead-based-paint-abatement-and-evaluation-program-firm-certification#1" TargetMode="External"/><Relationship Id="rId4" Type="http://schemas.openxmlformats.org/officeDocument/2006/relationships/hyperlink" Target="https://www.epa.gov/lead/renovation-repair-and-painting-program-firm-certification#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Lead User Guide:</a:t>
            </a:r>
            <a:br>
              <a:rPr lang="en-US" dirty="0" smtClean="0"/>
            </a:br>
            <a:r>
              <a:rPr lang="en-US" dirty="0" smtClean="0"/>
              <a:t>Application for Firm Certification</a:t>
            </a:r>
            <a:endParaRPr lang="en-US" dirty="0"/>
          </a:p>
        </p:txBody>
      </p:sp>
      <p:sp>
        <p:nvSpPr>
          <p:cNvPr id="5" name="Subtitle 4"/>
          <p:cNvSpPr>
            <a:spLocks noGrp="1"/>
          </p:cNvSpPr>
          <p:nvPr>
            <p:ph type="subTitle" idx="1"/>
          </p:nvPr>
        </p:nvSpPr>
        <p:spPr/>
        <p:txBody>
          <a:bodyPr/>
          <a:lstStyle/>
          <a:p>
            <a:r>
              <a:rPr lang="en-US" dirty="0">
                <a:solidFill>
                  <a:schemeClr val="bg1">
                    <a:lumMod val="50000"/>
                  </a:schemeClr>
                </a:solidFill>
              </a:rPr>
              <a:t>U</a:t>
            </a:r>
            <a:r>
              <a:rPr lang="en-US" dirty="0" smtClean="0">
                <a:solidFill>
                  <a:schemeClr val="bg1">
                    <a:lumMod val="50000"/>
                  </a:schemeClr>
                </a:solidFill>
              </a:rPr>
              <a:t>pdated 05/09/2022</a:t>
            </a:r>
          </a:p>
          <a:p>
            <a:endParaRPr lang="en-US" dirty="0">
              <a:solidFill>
                <a:schemeClr val="bg1">
                  <a:lumMod val="50000"/>
                </a:schemeClr>
              </a:solidFill>
            </a:endParaRPr>
          </a:p>
        </p:txBody>
      </p:sp>
    </p:spTree>
    <p:extLst>
      <p:ext uri="{BB962C8B-B14F-4D97-AF65-F5344CB8AC3E}">
        <p14:creationId xmlns:p14="http://schemas.microsoft.com/office/powerpoint/2010/main" val="381989876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0672"/>
            <a:ext cx="9144000" cy="14497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05200"/>
            <a:ext cx="9144000" cy="1662545"/>
          </a:xfrm>
          <a:prstGeom prst="rect">
            <a:avLst/>
          </a:prstGeom>
        </p:spPr>
      </p:pic>
      <p:sp>
        <p:nvSpPr>
          <p:cNvPr id="8" name="Title 7"/>
          <p:cNvSpPr>
            <a:spLocks noGrp="1"/>
          </p:cNvSpPr>
          <p:nvPr>
            <p:ph type="title"/>
          </p:nvPr>
        </p:nvSpPr>
        <p:spPr/>
        <p:txBody>
          <a:bodyPr/>
          <a:lstStyle/>
          <a:p>
            <a:r>
              <a:rPr lang="en-GB" dirty="0" smtClean="0"/>
              <a:t>State/Territory Selection – </a:t>
            </a:r>
            <a:br>
              <a:rPr lang="en-GB" dirty="0" smtClean="0"/>
            </a:br>
            <a:r>
              <a:rPr lang="en-GB" dirty="0" smtClean="0"/>
              <a:t>EPA-Authorized States</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10</a:t>
            </a:fld>
            <a:endParaRPr lang="en-US" dirty="0"/>
          </a:p>
        </p:txBody>
      </p:sp>
    </p:spTree>
    <p:extLst>
      <p:ext uri="{BB962C8B-B14F-4D97-AF65-F5344CB8AC3E}">
        <p14:creationId xmlns:p14="http://schemas.microsoft.com/office/powerpoint/2010/main" val="3625069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019" r="17018" b="12222"/>
          <a:stretch/>
        </p:blipFill>
        <p:spPr>
          <a:xfrm>
            <a:off x="2385691" y="1131890"/>
            <a:ext cx="4363091" cy="5385690"/>
          </a:xfrm>
          <a:prstGeom prst="rect">
            <a:avLst/>
          </a:prstGeom>
        </p:spPr>
      </p:pic>
      <p:sp>
        <p:nvSpPr>
          <p:cNvPr id="8" name="Title 7"/>
          <p:cNvSpPr>
            <a:spLocks noGrp="1"/>
          </p:cNvSpPr>
          <p:nvPr>
            <p:ph type="title"/>
          </p:nvPr>
        </p:nvSpPr>
        <p:spPr/>
        <p:txBody>
          <a:bodyPr/>
          <a:lstStyle/>
          <a:p>
            <a:r>
              <a:rPr lang="en-GB" dirty="0" smtClean="0"/>
              <a:t>Registration Information Page – </a:t>
            </a:r>
            <a:br>
              <a:rPr lang="en-GB" dirty="0" smtClean="0"/>
            </a:br>
            <a:r>
              <a:rPr lang="en-GB" dirty="0" smtClean="0"/>
              <a:t>New CDX Account</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11</a:t>
            </a:fld>
            <a:endParaRPr lang="en-US" dirty="0"/>
          </a:p>
        </p:txBody>
      </p:sp>
    </p:spTree>
    <p:extLst>
      <p:ext uri="{BB962C8B-B14F-4D97-AF65-F5344CB8AC3E}">
        <p14:creationId xmlns:p14="http://schemas.microsoft.com/office/powerpoint/2010/main" val="583364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970" r="16970" b="14445"/>
          <a:stretch/>
        </p:blipFill>
        <p:spPr>
          <a:xfrm>
            <a:off x="2032646" y="1243349"/>
            <a:ext cx="5069182" cy="5135880"/>
          </a:xfrm>
          <a:prstGeom prst="rect">
            <a:avLst/>
          </a:prstGeom>
        </p:spPr>
      </p:pic>
      <p:sp>
        <p:nvSpPr>
          <p:cNvPr id="7" name="Title 6"/>
          <p:cNvSpPr>
            <a:spLocks noGrp="1"/>
          </p:cNvSpPr>
          <p:nvPr>
            <p:ph type="title"/>
          </p:nvPr>
        </p:nvSpPr>
        <p:spPr/>
        <p:txBody>
          <a:bodyPr/>
          <a:lstStyle/>
          <a:p>
            <a:r>
              <a:rPr lang="en-GB" dirty="0" smtClean="0"/>
              <a:t>User/Firm Information Page – </a:t>
            </a:r>
            <a:br>
              <a:rPr lang="en-GB" dirty="0" smtClean="0"/>
            </a:br>
            <a:r>
              <a:rPr lang="en-GB" dirty="0" smtClean="0"/>
              <a:t>Existing CDX Account</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12</a:t>
            </a:fld>
            <a:endParaRPr lang="en-US" dirty="0"/>
          </a:p>
        </p:txBody>
      </p:sp>
    </p:spTree>
    <p:extLst>
      <p:ext uri="{BB962C8B-B14F-4D97-AF65-F5344CB8AC3E}">
        <p14:creationId xmlns:p14="http://schemas.microsoft.com/office/powerpoint/2010/main" val="2482628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Recent Submission Warning</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13</a:t>
            </a:fld>
            <a:endParaRPr lang="en-US" dirty="0"/>
          </a:p>
        </p:txBody>
      </p:sp>
      <p:pic>
        <p:nvPicPr>
          <p:cNvPr id="4" name="Picture 3"/>
          <p:cNvPicPr>
            <a:picLocks noChangeAspect="1"/>
          </p:cNvPicPr>
          <p:nvPr/>
        </p:nvPicPr>
        <p:blipFill rotWithShape="1">
          <a:blip r:embed="rId3"/>
          <a:srcRect l="11742" r="12313"/>
          <a:stretch/>
        </p:blipFill>
        <p:spPr>
          <a:xfrm>
            <a:off x="147637" y="1106489"/>
            <a:ext cx="8839200" cy="5640805"/>
          </a:xfrm>
          <a:prstGeom prst="rect">
            <a:avLst/>
          </a:prstGeom>
        </p:spPr>
      </p:pic>
    </p:spTree>
    <p:extLst>
      <p:ext uri="{BB962C8B-B14F-4D97-AF65-F5344CB8AC3E}">
        <p14:creationId xmlns:p14="http://schemas.microsoft.com/office/powerpoint/2010/main" val="2478228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Incomplete Submissions</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14</a:t>
            </a:fld>
            <a:endParaRPr lang="en-US" dirty="0"/>
          </a:p>
        </p:txBody>
      </p:sp>
      <p:pic>
        <p:nvPicPr>
          <p:cNvPr id="4" name="Picture 3"/>
          <p:cNvPicPr>
            <a:picLocks noChangeAspect="1"/>
          </p:cNvPicPr>
          <p:nvPr/>
        </p:nvPicPr>
        <p:blipFill>
          <a:blip r:embed="rId3"/>
          <a:stretch>
            <a:fillRect/>
          </a:stretch>
        </p:blipFill>
        <p:spPr>
          <a:xfrm>
            <a:off x="147637" y="1295400"/>
            <a:ext cx="8839200" cy="4509247"/>
          </a:xfrm>
          <a:prstGeom prst="rect">
            <a:avLst/>
          </a:prstGeom>
        </p:spPr>
      </p:pic>
    </p:spTree>
    <p:extLst>
      <p:ext uri="{BB962C8B-B14F-4D97-AF65-F5344CB8AC3E}">
        <p14:creationId xmlns:p14="http://schemas.microsoft.com/office/powerpoint/2010/main" val="1482541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Firm Information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7" y="1087859"/>
            <a:ext cx="7467600" cy="5428231"/>
          </a:xfrm>
          <a:prstGeom prst="rect">
            <a:avLst/>
          </a:prstGeom>
        </p:spPr>
      </p:pic>
    </p:spTree>
    <p:extLst>
      <p:ext uri="{BB962C8B-B14F-4D97-AF65-F5344CB8AC3E}">
        <p14:creationId xmlns:p14="http://schemas.microsoft.com/office/powerpoint/2010/main" val="112952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Firm Search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16</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4" y="990181"/>
            <a:ext cx="7703345" cy="5548913"/>
          </a:xfrm>
          <a:prstGeom prst="rect">
            <a:avLst/>
          </a:prstGeom>
        </p:spPr>
      </p:pic>
    </p:spTree>
    <p:extLst>
      <p:ext uri="{BB962C8B-B14F-4D97-AF65-F5344CB8AC3E}">
        <p14:creationId xmlns:p14="http://schemas.microsoft.com/office/powerpoint/2010/main" val="3892278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Firm Advanced Search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11" y="920302"/>
            <a:ext cx="7565451" cy="5584902"/>
          </a:xfrm>
          <a:prstGeom prst="rect">
            <a:avLst/>
          </a:prstGeom>
        </p:spPr>
      </p:pic>
    </p:spTree>
    <p:extLst>
      <p:ext uri="{BB962C8B-B14F-4D97-AF65-F5344CB8AC3E}">
        <p14:creationId xmlns:p14="http://schemas.microsoft.com/office/powerpoint/2010/main" val="825154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Advanced Search Results</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 y="914400"/>
            <a:ext cx="7848600" cy="5160807"/>
          </a:xfrm>
          <a:prstGeom prst="rect">
            <a:avLst/>
          </a:prstGeom>
        </p:spPr>
      </p:pic>
    </p:spTree>
    <p:extLst>
      <p:ext uri="{BB962C8B-B14F-4D97-AF65-F5344CB8AC3E}">
        <p14:creationId xmlns:p14="http://schemas.microsoft.com/office/powerpoint/2010/main" val="4026547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‘Create My Own’ Firm Option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19</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 y="990600"/>
            <a:ext cx="7924800" cy="5298148"/>
          </a:xfrm>
          <a:prstGeom prst="rect">
            <a:avLst/>
          </a:prstGeom>
        </p:spPr>
      </p:pic>
    </p:spTree>
    <p:extLst>
      <p:ext uri="{BB962C8B-B14F-4D97-AF65-F5344CB8AC3E}">
        <p14:creationId xmlns:p14="http://schemas.microsoft.com/office/powerpoint/2010/main" val="3128198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2</a:t>
            </a:fld>
            <a:endParaRPr lang="en-US" dirty="0"/>
          </a:p>
        </p:txBody>
      </p:sp>
      <p:sp>
        <p:nvSpPr>
          <p:cNvPr id="5" name="Title 4"/>
          <p:cNvSpPr>
            <a:spLocks noGrp="1"/>
          </p:cNvSpPr>
          <p:nvPr>
            <p:ph type="title"/>
          </p:nvPr>
        </p:nvSpPr>
        <p:spPr/>
        <p:txBody>
          <a:bodyPr>
            <a:normAutofit/>
          </a:bodyPr>
          <a:lstStyle/>
          <a:p>
            <a:r>
              <a:rPr lang="en-US" dirty="0" smtClean="0"/>
              <a:t>Firm Public Site</a:t>
            </a:r>
            <a:endParaRPr lang="en-US" dirty="0"/>
          </a:p>
        </p:txBody>
      </p:sp>
      <p:sp>
        <p:nvSpPr>
          <p:cNvPr id="6" name="Content Placeholder 5"/>
          <p:cNvSpPr>
            <a:spLocks noGrp="1"/>
          </p:cNvSpPr>
          <p:nvPr>
            <p:ph sz="quarter" idx="17"/>
          </p:nvPr>
        </p:nvSpPr>
        <p:spPr>
          <a:xfrm>
            <a:off x="447675" y="990600"/>
            <a:ext cx="8239125" cy="4844857"/>
          </a:xfrm>
        </p:spPr>
        <p:txBody>
          <a:bodyPr>
            <a:normAutofit/>
          </a:bodyPr>
          <a:lstStyle/>
          <a:p>
            <a:pPr algn="ctr"/>
            <a:r>
              <a:rPr lang="en-US" sz="1600" dirty="0">
                <a:hlinkClick r:id="rId3"/>
              </a:rPr>
              <a:t>https://www.epa.gov/lead/getcertified</a:t>
            </a:r>
            <a:endParaRPr lang="en-GB" sz="1600" dirty="0"/>
          </a:p>
        </p:txBody>
      </p:sp>
      <p:pic>
        <p:nvPicPr>
          <p:cNvPr id="3" name="Picture 2"/>
          <p:cNvPicPr>
            <a:picLocks noChangeAspect="1"/>
          </p:cNvPicPr>
          <p:nvPr/>
        </p:nvPicPr>
        <p:blipFill rotWithShape="1">
          <a:blip r:embed="rId4"/>
          <a:srcRect t="2960" b="4702"/>
          <a:stretch/>
        </p:blipFill>
        <p:spPr>
          <a:xfrm>
            <a:off x="1535319" y="1284169"/>
            <a:ext cx="6073362" cy="5257800"/>
          </a:xfrm>
          <a:prstGeom prst="rect">
            <a:avLst/>
          </a:prstGeom>
        </p:spPr>
      </p:pic>
    </p:spTree>
    <p:extLst>
      <p:ext uri="{BB962C8B-B14F-4D97-AF65-F5344CB8AC3E}">
        <p14:creationId xmlns:p14="http://schemas.microsoft.com/office/powerpoint/2010/main" val="952233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948" r="16948" b="14445"/>
          <a:stretch/>
        </p:blipFill>
        <p:spPr>
          <a:xfrm>
            <a:off x="2000774" y="1211057"/>
            <a:ext cx="5132926" cy="5200464"/>
          </a:xfrm>
          <a:prstGeom prst="rect">
            <a:avLst/>
          </a:prstGeom>
        </p:spPr>
      </p:pic>
      <p:sp>
        <p:nvSpPr>
          <p:cNvPr id="7" name="Title 6"/>
          <p:cNvSpPr>
            <a:spLocks noGrp="1"/>
          </p:cNvSpPr>
          <p:nvPr>
            <p:ph type="title"/>
          </p:nvPr>
        </p:nvSpPr>
        <p:spPr/>
        <p:txBody>
          <a:bodyPr/>
          <a:lstStyle/>
          <a:p>
            <a:r>
              <a:rPr lang="en-GB" dirty="0" smtClean="0"/>
              <a:t>Firm Information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20</a:t>
            </a:fld>
            <a:endParaRPr lang="en-US" dirty="0"/>
          </a:p>
        </p:txBody>
      </p:sp>
    </p:spTree>
    <p:extLst>
      <p:ext uri="{BB962C8B-B14F-4D97-AF65-F5344CB8AC3E}">
        <p14:creationId xmlns:p14="http://schemas.microsoft.com/office/powerpoint/2010/main" val="3143467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065" t="35555" r="16066" b="11111"/>
          <a:stretch/>
        </p:blipFill>
        <p:spPr>
          <a:xfrm>
            <a:off x="1443037" y="1323232"/>
            <a:ext cx="6248400" cy="5171087"/>
          </a:xfrm>
          <a:prstGeom prst="rect">
            <a:avLst/>
          </a:prstGeom>
        </p:spPr>
      </p:pic>
      <p:sp>
        <p:nvSpPr>
          <p:cNvPr id="7" name="Title 6"/>
          <p:cNvSpPr>
            <a:spLocks noGrp="1"/>
          </p:cNvSpPr>
          <p:nvPr>
            <p:ph type="title"/>
          </p:nvPr>
        </p:nvSpPr>
        <p:spPr/>
        <p:txBody>
          <a:bodyPr/>
          <a:lstStyle/>
          <a:p>
            <a:r>
              <a:rPr lang="en-GB" dirty="0" smtClean="0"/>
              <a:t>Firm Information, Violation History, </a:t>
            </a:r>
            <a:br>
              <a:rPr lang="en-GB" dirty="0" smtClean="0"/>
            </a:br>
            <a:r>
              <a:rPr lang="en-GB" dirty="0" smtClean="0"/>
              <a:t>Listing Preference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21</a:t>
            </a:fld>
            <a:endParaRPr lang="en-US" dirty="0"/>
          </a:p>
        </p:txBody>
      </p:sp>
    </p:spTree>
    <p:extLst>
      <p:ext uri="{BB962C8B-B14F-4D97-AF65-F5344CB8AC3E}">
        <p14:creationId xmlns:p14="http://schemas.microsoft.com/office/powerpoint/2010/main" val="216164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Email Validation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22</a:t>
            </a:fld>
            <a:endParaRPr lang="en-US" dirty="0"/>
          </a:p>
        </p:txBody>
      </p:sp>
      <p:pic>
        <p:nvPicPr>
          <p:cNvPr id="4" name="Picture 3"/>
          <p:cNvPicPr>
            <a:picLocks noChangeAspect="1"/>
          </p:cNvPicPr>
          <p:nvPr/>
        </p:nvPicPr>
        <p:blipFill>
          <a:blip r:embed="rId3"/>
          <a:stretch>
            <a:fillRect/>
          </a:stretch>
        </p:blipFill>
        <p:spPr>
          <a:xfrm>
            <a:off x="95250" y="1671637"/>
            <a:ext cx="8953500" cy="3514725"/>
          </a:xfrm>
          <a:prstGeom prst="rect">
            <a:avLst/>
          </a:prstGeom>
        </p:spPr>
      </p:pic>
    </p:spTree>
    <p:extLst>
      <p:ext uri="{BB962C8B-B14F-4D97-AF65-F5344CB8AC3E}">
        <p14:creationId xmlns:p14="http://schemas.microsoft.com/office/powerpoint/2010/main" val="4141514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Email Verification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23</a:t>
            </a:fld>
            <a:endParaRPr lang="en-US" dirty="0"/>
          </a:p>
        </p:txBody>
      </p:sp>
      <p:pic>
        <p:nvPicPr>
          <p:cNvPr id="2" name="Picture 1"/>
          <p:cNvPicPr>
            <a:picLocks noChangeAspect="1"/>
          </p:cNvPicPr>
          <p:nvPr/>
        </p:nvPicPr>
        <p:blipFill>
          <a:blip r:embed="rId3"/>
          <a:stretch>
            <a:fillRect/>
          </a:stretch>
        </p:blipFill>
        <p:spPr>
          <a:xfrm>
            <a:off x="262194" y="2136125"/>
            <a:ext cx="8610085" cy="3303436"/>
          </a:xfrm>
          <a:prstGeom prst="rect">
            <a:avLst/>
          </a:prstGeom>
        </p:spPr>
      </p:pic>
    </p:spTree>
    <p:extLst>
      <p:ext uri="{BB962C8B-B14F-4D97-AF65-F5344CB8AC3E}">
        <p14:creationId xmlns:p14="http://schemas.microsoft.com/office/powerpoint/2010/main" val="125475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Review and Payment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24</a:t>
            </a:fld>
            <a:endParaRPr lang="en-US" dirty="0"/>
          </a:p>
        </p:txBody>
      </p:sp>
      <p:pic>
        <p:nvPicPr>
          <p:cNvPr id="4" name="Picture 3"/>
          <p:cNvPicPr>
            <a:picLocks noChangeAspect="1"/>
          </p:cNvPicPr>
          <p:nvPr/>
        </p:nvPicPr>
        <p:blipFill rotWithShape="1">
          <a:blip r:embed="rId3"/>
          <a:srcRect b="57039"/>
          <a:stretch/>
        </p:blipFill>
        <p:spPr>
          <a:xfrm>
            <a:off x="189851" y="1163698"/>
            <a:ext cx="8754772" cy="5257800"/>
          </a:xfrm>
          <a:prstGeom prst="rect">
            <a:avLst/>
          </a:prstGeom>
        </p:spPr>
      </p:pic>
    </p:spTree>
    <p:extLst>
      <p:ext uri="{BB962C8B-B14F-4D97-AF65-F5344CB8AC3E}">
        <p14:creationId xmlns:p14="http://schemas.microsoft.com/office/powerpoint/2010/main" val="320651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Paying with Credit Card</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25</a:t>
            </a:fld>
            <a:endParaRPr lang="en-US" dirty="0"/>
          </a:p>
        </p:txBody>
      </p:sp>
      <p:pic>
        <p:nvPicPr>
          <p:cNvPr id="5" name="Picture 4"/>
          <p:cNvPicPr>
            <a:picLocks noChangeAspect="1"/>
          </p:cNvPicPr>
          <p:nvPr/>
        </p:nvPicPr>
        <p:blipFill>
          <a:blip r:embed="rId3"/>
          <a:stretch>
            <a:fillRect/>
          </a:stretch>
        </p:blipFill>
        <p:spPr>
          <a:xfrm>
            <a:off x="1154608" y="1106489"/>
            <a:ext cx="6825257" cy="5650801"/>
          </a:xfrm>
          <a:prstGeom prst="rect">
            <a:avLst/>
          </a:prstGeom>
        </p:spPr>
      </p:pic>
    </p:spTree>
    <p:extLst>
      <p:ext uri="{BB962C8B-B14F-4D97-AF65-F5344CB8AC3E}">
        <p14:creationId xmlns:p14="http://schemas.microsoft.com/office/powerpoint/2010/main" val="3668739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Paying with a Bank Account Transfer (ACH)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26</a:t>
            </a:fld>
            <a:endParaRPr lang="en-US" dirty="0"/>
          </a:p>
        </p:txBody>
      </p:sp>
      <p:pic>
        <p:nvPicPr>
          <p:cNvPr id="5" name="Picture 4"/>
          <p:cNvPicPr>
            <a:picLocks noChangeAspect="1"/>
          </p:cNvPicPr>
          <p:nvPr/>
        </p:nvPicPr>
        <p:blipFill>
          <a:blip r:embed="rId3"/>
          <a:stretch>
            <a:fillRect/>
          </a:stretch>
        </p:blipFill>
        <p:spPr>
          <a:xfrm>
            <a:off x="648582" y="935959"/>
            <a:ext cx="7837309" cy="5821331"/>
          </a:xfrm>
          <a:prstGeom prst="rect">
            <a:avLst/>
          </a:prstGeom>
        </p:spPr>
      </p:pic>
    </p:spTree>
    <p:extLst>
      <p:ext uri="{BB962C8B-B14F-4D97-AF65-F5344CB8AC3E}">
        <p14:creationId xmlns:p14="http://schemas.microsoft.com/office/powerpoint/2010/main" val="1451820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Paying with a Payment Code</a:t>
            </a:r>
            <a:endParaRPr lang="en-GB" dirty="0"/>
          </a:p>
        </p:txBody>
      </p:sp>
      <p:sp>
        <p:nvSpPr>
          <p:cNvPr id="4" name="Content Placeholder 3"/>
          <p:cNvSpPr>
            <a:spLocks noGrp="1"/>
          </p:cNvSpPr>
          <p:nvPr>
            <p:ph sz="quarter" idx="17"/>
          </p:nvPr>
        </p:nvSpPr>
        <p:spPr/>
        <p:txBody>
          <a:bodyPr/>
          <a:lstStyle/>
          <a:p>
            <a:endParaRPr lang="en-US"/>
          </a:p>
        </p:txBody>
      </p:sp>
      <p:sp>
        <p:nvSpPr>
          <p:cNvPr id="2" name="Slide Number Placeholder 1"/>
          <p:cNvSpPr>
            <a:spLocks noGrp="1"/>
          </p:cNvSpPr>
          <p:nvPr>
            <p:ph type="sldNum" sz="quarter" idx="12"/>
          </p:nvPr>
        </p:nvSpPr>
        <p:spPr/>
        <p:txBody>
          <a:bodyPr/>
          <a:lstStyle/>
          <a:p>
            <a:fld id="{29C36330-CCD3-45AA-BB11-D53986335625}" type="slidenum">
              <a:rPr lang="en-US" smtClean="0"/>
              <a:pPr/>
              <a:t>27</a:t>
            </a:fld>
            <a:endParaRPr lang="en-US" dirty="0"/>
          </a:p>
        </p:txBody>
      </p:sp>
      <p:pic>
        <p:nvPicPr>
          <p:cNvPr id="3" name="Picture 2"/>
          <p:cNvPicPr>
            <a:picLocks noChangeAspect="1"/>
          </p:cNvPicPr>
          <p:nvPr/>
        </p:nvPicPr>
        <p:blipFill rotWithShape="1">
          <a:blip r:embed="rId3"/>
          <a:srcRect l="22083" t="43435" r="22917" b="24193"/>
          <a:stretch/>
        </p:blipFill>
        <p:spPr>
          <a:xfrm>
            <a:off x="1918104" y="941396"/>
            <a:ext cx="5298266" cy="5739788"/>
          </a:xfrm>
          <a:prstGeom prst="rect">
            <a:avLst/>
          </a:prstGeom>
        </p:spPr>
      </p:pic>
    </p:spTree>
    <p:extLst>
      <p:ext uri="{BB962C8B-B14F-4D97-AF65-F5344CB8AC3E}">
        <p14:creationId xmlns:p14="http://schemas.microsoft.com/office/powerpoint/2010/main" val="2548151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47" y="985889"/>
            <a:ext cx="7410379" cy="5650801"/>
          </a:xfrm>
          <a:prstGeom prst="rect">
            <a:avLst/>
          </a:prstGeom>
        </p:spPr>
      </p:pic>
      <p:sp>
        <p:nvSpPr>
          <p:cNvPr id="7" name="Title 6"/>
          <p:cNvSpPr>
            <a:spLocks noGrp="1"/>
          </p:cNvSpPr>
          <p:nvPr>
            <p:ph type="title"/>
          </p:nvPr>
        </p:nvSpPr>
        <p:spPr/>
        <p:txBody>
          <a:bodyPr/>
          <a:lstStyle/>
          <a:p>
            <a:r>
              <a:rPr lang="en-GB" dirty="0" smtClean="0"/>
              <a:t>Certification Statement</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28</a:t>
            </a:fld>
            <a:endParaRPr lang="en-US" dirty="0"/>
          </a:p>
        </p:txBody>
      </p:sp>
    </p:spTree>
    <p:extLst>
      <p:ext uri="{BB962C8B-B14F-4D97-AF65-F5344CB8AC3E}">
        <p14:creationId xmlns:p14="http://schemas.microsoft.com/office/powerpoint/2010/main" val="1255504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160" y="2286000"/>
            <a:ext cx="4250154" cy="2186205"/>
          </a:xfrm>
          <a:prstGeom prst="rect">
            <a:avLst/>
          </a:prstGeom>
        </p:spPr>
      </p:pic>
      <p:sp>
        <p:nvSpPr>
          <p:cNvPr id="7" name="Title 6"/>
          <p:cNvSpPr>
            <a:spLocks noGrp="1"/>
          </p:cNvSpPr>
          <p:nvPr>
            <p:ph type="title"/>
          </p:nvPr>
        </p:nvSpPr>
        <p:spPr/>
        <p:txBody>
          <a:bodyPr/>
          <a:lstStyle/>
          <a:p>
            <a:r>
              <a:rPr lang="en-GB" dirty="0" smtClean="0"/>
              <a:t>Signature Request</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29</a:t>
            </a:fld>
            <a:endParaRPr lang="en-US" dirty="0"/>
          </a:p>
        </p:txBody>
      </p:sp>
    </p:spTree>
    <p:extLst>
      <p:ext uri="{BB962C8B-B14F-4D97-AF65-F5344CB8AC3E}">
        <p14:creationId xmlns:p14="http://schemas.microsoft.com/office/powerpoint/2010/main" val="3390390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Firm Search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a:t>
            </a:fld>
            <a:endParaRPr lang="en-US" dirty="0"/>
          </a:p>
        </p:txBody>
      </p:sp>
      <p:pic>
        <p:nvPicPr>
          <p:cNvPr id="4" name="Picture 3"/>
          <p:cNvPicPr>
            <a:picLocks noChangeAspect="1"/>
          </p:cNvPicPr>
          <p:nvPr/>
        </p:nvPicPr>
        <p:blipFill rotWithShape="1">
          <a:blip r:embed="rId3"/>
          <a:srcRect b="1522"/>
          <a:stretch/>
        </p:blipFill>
        <p:spPr>
          <a:xfrm>
            <a:off x="1709737" y="914400"/>
            <a:ext cx="5715000" cy="5257800"/>
          </a:xfrm>
          <a:prstGeom prst="rect">
            <a:avLst/>
          </a:prstGeom>
        </p:spPr>
      </p:pic>
    </p:spTree>
    <p:extLst>
      <p:ext uri="{BB962C8B-B14F-4D97-AF65-F5344CB8AC3E}">
        <p14:creationId xmlns:p14="http://schemas.microsoft.com/office/powerpoint/2010/main" val="2878565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330513"/>
            <a:ext cx="7315200" cy="2196974"/>
          </a:xfrm>
          <a:prstGeom prst="rect">
            <a:avLst/>
          </a:prstGeom>
        </p:spPr>
      </p:pic>
      <p:sp>
        <p:nvSpPr>
          <p:cNvPr id="7" name="Title 6"/>
          <p:cNvSpPr>
            <a:spLocks noGrp="1"/>
          </p:cNvSpPr>
          <p:nvPr>
            <p:ph type="title"/>
          </p:nvPr>
        </p:nvSpPr>
        <p:spPr/>
        <p:txBody>
          <a:bodyPr/>
          <a:lstStyle/>
          <a:p>
            <a:r>
              <a:rPr lang="en-GB" dirty="0" smtClean="0"/>
              <a:t>Processing Request</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30</a:t>
            </a:fld>
            <a:endParaRPr lang="en-US" dirty="0"/>
          </a:p>
        </p:txBody>
      </p:sp>
    </p:spTree>
    <p:extLst>
      <p:ext uri="{BB962C8B-B14F-4D97-AF65-F5344CB8AC3E}">
        <p14:creationId xmlns:p14="http://schemas.microsoft.com/office/powerpoint/2010/main" val="149270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Submission Confirmation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31</a:t>
            </a:fld>
            <a:endParaRPr lang="en-US" dirty="0"/>
          </a:p>
        </p:txBody>
      </p:sp>
      <p:pic>
        <p:nvPicPr>
          <p:cNvPr id="2" name="Picture 1"/>
          <p:cNvPicPr>
            <a:picLocks noChangeAspect="1"/>
          </p:cNvPicPr>
          <p:nvPr/>
        </p:nvPicPr>
        <p:blipFill>
          <a:blip r:embed="rId3"/>
          <a:stretch>
            <a:fillRect/>
          </a:stretch>
        </p:blipFill>
        <p:spPr>
          <a:xfrm>
            <a:off x="592930" y="1038961"/>
            <a:ext cx="7948613" cy="5477129"/>
          </a:xfrm>
          <a:prstGeom prst="rect">
            <a:avLst/>
          </a:prstGeom>
        </p:spPr>
      </p:pic>
    </p:spTree>
    <p:extLst>
      <p:ext uri="{BB962C8B-B14F-4D97-AF65-F5344CB8AC3E}">
        <p14:creationId xmlns:p14="http://schemas.microsoft.com/office/powerpoint/2010/main" val="520204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Confirmation Email</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32</a:t>
            </a:fld>
            <a:endParaRPr lang="en-US" dirty="0"/>
          </a:p>
        </p:txBody>
      </p:sp>
      <p:pic>
        <p:nvPicPr>
          <p:cNvPr id="4" name="Picture 3"/>
          <p:cNvPicPr>
            <a:picLocks noChangeAspect="1"/>
          </p:cNvPicPr>
          <p:nvPr/>
        </p:nvPicPr>
        <p:blipFill>
          <a:blip r:embed="rId3"/>
          <a:stretch>
            <a:fillRect/>
          </a:stretch>
        </p:blipFill>
        <p:spPr>
          <a:xfrm>
            <a:off x="419100" y="1190625"/>
            <a:ext cx="8305800" cy="4476750"/>
          </a:xfrm>
          <a:prstGeom prst="rect">
            <a:avLst/>
          </a:prstGeom>
        </p:spPr>
      </p:pic>
    </p:spTree>
    <p:extLst>
      <p:ext uri="{BB962C8B-B14F-4D97-AF65-F5344CB8AC3E}">
        <p14:creationId xmlns:p14="http://schemas.microsoft.com/office/powerpoint/2010/main" val="1532215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Identity Proofing Retry</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33</a:t>
            </a:fld>
            <a:endParaRPr lang="en-US" dirty="0"/>
          </a:p>
        </p:txBody>
      </p:sp>
      <p:pic>
        <p:nvPicPr>
          <p:cNvPr id="3" name="Picture 2"/>
          <p:cNvPicPr>
            <a:picLocks noChangeAspect="1"/>
          </p:cNvPicPr>
          <p:nvPr/>
        </p:nvPicPr>
        <p:blipFill>
          <a:blip r:embed="rId3"/>
          <a:stretch>
            <a:fillRect/>
          </a:stretch>
        </p:blipFill>
        <p:spPr>
          <a:xfrm>
            <a:off x="1506975" y="937890"/>
            <a:ext cx="6120524" cy="5746799"/>
          </a:xfrm>
          <a:prstGeom prst="rect">
            <a:avLst/>
          </a:prstGeom>
        </p:spPr>
      </p:pic>
    </p:spTree>
    <p:extLst>
      <p:ext uri="{BB962C8B-B14F-4D97-AF65-F5344CB8AC3E}">
        <p14:creationId xmlns:p14="http://schemas.microsoft.com/office/powerpoint/2010/main" val="1934999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75" y="1226602"/>
            <a:ext cx="6813923" cy="2934122"/>
          </a:xfrm>
          <a:prstGeom prst="rect">
            <a:avLst/>
          </a:prstGeom>
        </p:spPr>
      </p:pic>
      <p:sp>
        <p:nvSpPr>
          <p:cNvPr id="8" name="Title 7"/>
          <p:cNvSpPr>
            <a:spLocks noGrp="1"/>
          </p:cNvSpPr>
          <p:nvPr>
            <p:ph type="title"/>
          </p:nvPr>
        </p:nvSpPr>
        <p:spPr/>
        <p:txBody>
          <a:bodyPr/>
          <a:lstStyle/>
          <a:p>
            <a:r>
              <a:rPr lang="en-GB" dirty="0" smtClean="0"/>
              <a:t>Electronic Signature Agreement (ESA)</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34</a:t>
            </a:fld>
            <a:endParaRPr lang="en-US" dirty="0"/>
          </a:p>
        </p:txBody>
      </p:sp>
      <p:pic>
        <p:nvPicPr>
          <p:cNvPr id="5" name="Picture 4"/>
          <p:cNvPicPr>
            <a:picLocks noChangeAspect="1"/>
          </p:cNvPicPr>
          <p:nvPr/>
        </p:nvPicPr>
        <p:blipFill>
          <a:blip r:embed="rId4"/>
          <a:stretch>
            <a:fillRect/>
          </a:stretch>
        </p:blipFill>
        <p:spPr>
          <a:xfrm>
            <a:off x="1752600" y="2895600"/>
            <a:ext cx="7058025" cy="3048000"/>
          </a:xfrm>
          <a:prstGeom prst="rect">
            <a:avLst/>
          </a:prstGeom>
        </p:spPr>
      </p:pic>
    </p:spTree>
    <p:extLst>
      <p:ext uri="{BB962C8B-B14F-4D97-AF65-F5344CB8AC3E}">
        <p14:creationId xmlns:p14="http://schemas.microsoft.com/office/powerpoint/2010/main" val="1373048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01" y="1371600"/>
            <a:ext cx="7580199" cy="5037164"/>
          </a:xfrm>
          <a:prstGeom prst="rect">
            <a:avLst/>
          </a:prstGeom>
        </p:spPr>
      </p:pic>
      <p:sp>
        <p:nvSpPr>
          <p:cNvPr id="7" name="Title 6"/>
          <p:cNvSpPr>
            <a:spLocks noGrp="1"/>
          </p:cNvSpPr>
          <p:nvPr>
            <p:ph type="title"/>
          </p:nvPr>
        </p:nvSpPr>
        <p:spPr/>
        <p:txBody>
          <a:bodyPr/>
          <a:lstStyle/>
          <a:p>
            <a:r>
              <a:rPr lang="en-GB" dirty="0" smtClean="0"/>
              <a:t>Electronic Signature Agreement (ESA)</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35</a:t>
            </a:fld>
            <a:endParaRPr lang="en-US" dirty="0"/>
          </a:p>
        </p:txBody>
      </p:sp>
    </p:spTree>
    <p:extLst>
      <p:ext uri="{BB962C8B-B14F-4D97-AF65-F5344CB8AC3E}">
        <p14:creationId xmlns:p14="http://schemas.microsoft.com/office/powerpoint/2010/main" val="1878630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to Update Firm Information or Replace a Certificate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36</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94" t="13107" r="2627" b="13107"/>
          <a:stretch/>
        </p:blipFill>
        <p:spPr>
          <a:xfrm>
            <a:off x="447675" y="1524000"/>
            <a:ext cx="5738649" cy="36576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088" t="862" r="2076" b="899"/>
          <a:stretch/>
        </p:blipFill>
        <p:spPr>
          <a:xfrm>
            <a:off x="2860285" y="2979090"/>
            <a:ext cx="5812972" cy="3657600"/>
          </a:xfrm>
          <a:prstGeom prst="rect">
            <a:avLst/>
          </a:prstGeom>
        </p:spPr>
      </p:pic>
    </p:spTree>
    <p:extLst>
      <p:ext uri="{BB962C8B-B14F-4D97-AF65-F5344CB8AC3E}">
        <p14:creationId xmlns:p14="http://schemas.microsoft.com/office/powerpoint/2010/main" val="3770631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5953125" cy="920750"/>
          </a:xfrm>
        </p:spPr>
        <p:txBody>
          <a:bodyPr/>
          <a:lstStyle/>
          <a:p>
            <a:r>
              <a:rPr lang="en-GB" dirty="0" smtClean="0"/>
              <a:t>Information-Only Amendment – CDX Log In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 y="1219200"/>
            <a:ext cx="8961120" cy="4676585"/>
          </a:xfrm>
          <a:prstGeom prst="rect">
            <a:avLst/>
          </a:prstGeom>
        </p:spPr>
      </p:pic>
    </p:spTree>
    <p:extLst>
      <p:ext uri="{BB962C8B-B14F-4D97-AF65-F5344CB8AC3E}">
        <p14:creationId xmlns:p14="http://schemas.microsoft.com/office/powerpoint/2010/main" val="1515520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5038725" cy="920750"/>
          </a:xfrm>
        </p:spPr>
        <p:txBody>
          <a:bodyPr>
            <a:normAutofit/>
          </a:bodyPr>
          <a:lstStyle/>
          <a:p>
            <a:r>
              <a:rPr lang="en-GB" sz="2400" dirty="0"/>
              <a:t>Information-Only Amendment – User/Firm </a:t>
            </a:r>
            <a:r>
              <a:rPr lang="en-GB" sz="2400" dirty="0" smtClean="0"/>
              <a:t>Information Page</a:t>
            </a:r>
            <a:endParaRPr lang="en-GB" sz="2400"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38</a:t>
            </a:fld>
            <a:endParaRPr lang="en-US" dirty="0"/>
          </a:p>
        </p:txBody>
      </p:sp>
      <p:pic>
        <p:nvPicPr>
          <p:cNvPr id="6" name="Picture 5"/>
          <p:cNvPicPr>
            <a:picLocks noChangeAspect="1"/>
          </p:cNvPicPr>
          <p:nvPr/>
        </p:nvPicPr>
        <p:blipFill>
          <a:blip r:embed="rId3"/>
          <a:stretch>
            <a:fillRect/>
          </a:stretch>
        </p:blipFill>
        <p:spPr>
          <a:xfrm>
            <a:off x="1472858" y="1061409"/>
            <a:ext cx="6198281" cy="5772149"/>
          </a:xfrm>
          <a:prstGeom prst="rect">
            <a:avLst/>
          </a:prstGeom>
        </p:spPr>
      </p:pic>
    </p:spTree>
    <p:extLst>
      <p:ext uri="{BB962C8B-B14F-4D97-AF65-F5344CB8AC3E}">
        <p14:creationId xmlns:p14="http://schemas.microsoft.com/office/powerpoint/2010/main" val="804273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77" y="5751"/>
            <a:ext cx="6645383" cy="920750"/>
          </a:xfrm>
        </p:spPr>
        <p:txBody>
          <a:bodyPr>
            <a:noAutofit/>
          </a:bodyPr>
          <a:lstStyle/>
          <a:p>
            <a:r>
              <a:rPr lang="en-GB" sz="2400" dirty="0"/>
              <a:t>Information-Only Amendment – </a:t>
            </a:r>
            <a:r>
              <a:rPr lang="en-GB" sz="2400" dirty="0" smtClean="0"/>
              <a:t/>
            </a:r>
            <a:br>
              <a:rPr lang="en-GB" sz="2400" dirty="0" smtClean="0"/>
            </a:br>
            <a:r>
              <a:rPr lang="en-GB" sz="2400" dirty="0" smtClean="0"/>
              <a:t>Information Review Page</a:t>
            </a:r>
            <a:endParaRPr lang="en-GB" sz="2400"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39</a:t>
            </a:fld>
            <a:endParaRPr lang="en-US" dirty="0"/>
          </a:p>
        </p:txBody>
      </p:sp>
      <p:pic>
        <p:nvPicPr>
          <p:cNvPr id="5" name="Picture 4"/>
          <p:cNvPicPr>
            <a:picLocks noChangeAspect="1"/>
          </p:cNvPicPr>
          <p:nvPr/>
        </p:nvPicPr>
        <p:blipFill>
          <a:blip r:embed="rId3"/>
          <a:stretch>
            <a:fillRect/>
          </a:stretch>
        </p:blipFill>
        <p:spPr>
          <a:xfrm>
            <a:off x="2133600" y="914400"/>
            <a:ext cx="4959458" cy="5943600"/>
          </a:xfrm>
          <a:prstGeom prst="rect">
            <a:avLst/>
          </a:prstGeom>
        </p:spPr>
      </p:pic>
    </p:spTree>
    <p:extLst>
      <p:ext uri="{BB962C8B-B14F-4D97-AF65-F5344CB8AC3E}">
        <p14:creationId xmlns:p14="http://schemas.microsoft.com/office/powerpoint/2010/main" val="165193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Firm Search – Certify a New Firm</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4</a:t>
            </a:fld>
            <a:endParaRPr lang="en-US" dirty="0"/>
          </a:p>
        </p:txBody>
      </p:sp>
      <p:pic>
        <p:nvPicPr>
          <p:cNvPr id="4" name="Picture 3"/>
          <p:cNvPicPr>
            <a:picLocks noChangeAspect="1"/>
          </p:cNvPicPr>
          <p:nvPr/>
        </p:nvPicPr>
        <p:blipFill>
          <a:blip r:embed="rId3"/>
          <a:stretch>
            <a:fillRect/>
          </a:stretch>
        </p:blipFill>
        <p:spPr>
          <a:xfrm>
            <a:off x="1635918" y="1106489"/>
            <a:ext cx="5862638" cy="5142786"/>
          </a:xfrm>
          <a:prstGeom prst="rect">
            <a:avLst/>
          </a:prstGeom>
        </p:spPr>
      </p:pic>
    </p:spTree>
    <p:extLst>
      <p:ext uri="{BB962C8B-B14F-4D97-AF65-F5344CB8AC3E}">
        <p14:creationId xmlns:p14="http://schemas.microsoft.com/office/powerpoint/2010/main" val="3517083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95"/>
            <a:ext cx="5953125" cy="920750"/>
          </a:xfrm>
        </p:spPr>
        <p:txBody>
          <a:bodyPr/>
          <a:lstStyle/>
          <a:p>
            <a:r>
              <a:rPr lang="en-GB" dirty="0" smtClean="0"/>
              <a:t>Information-Only Amendment – </a:t>
            </a:r>
            <a:br>
              <a:rPr lang="en-GB" dirty="0" smtClean="0"/>
            </a:br>
            <a:r>
              <a:rPr lang="en-GB" dirty="0" smtClean="0"/>
              <a:t>Signature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40</a:t>
            </a:fld>
            <a:endParaRPr lang="en-US" dirty="0"/>
          </a:p>
        </p:txBody>
      </p:sp>
      <p:pic>
        <p:nvPicPr>
          <p:cNvPr id="6" name="Picture 5"/>
          <p:cNvPicPr>
            <a:picLocks noChangeAspect="1"/>
          </p:cNvPicPr>
          <p:nvPr/>
        </p:nvPicPr>
        <p:blipFill>
          <a:blip r:embed="rId3"/>
          <a:stretch>
            <a:fillRect/>
          </a:stretch>
        </p:blipFill>
        <p:spPr>
          <a:xfrm>
            <a:off x="33334" y="1025400"/>
            <a:ext cx="9067800" cy="3150068"/>
          </a:xfrm>
          <a:prstGeom prst="rect">
            <a:avLst/>
          </a:prstGeom>
        </p:spPr>
      </p:pic>
      <p:pic>
        <p:nvPicPr>
          <p:cNvPr id="7" name="Picture 6"/>
          <p:cNvPicPr>
            <a:picLocks noChangeAspect="1"/>
          </p:cNvPicPr>
          <p:nvPr/>
        </p:nvPicPr>
        <p:blipFill>
          <a:blip r:embed="rId4"/>
          <a:stretch>
            <a:fillRect/>
          </a:stretch>
        </p:blipFill>
        <p:spPr>
          <a:xfrm>
            <a:off x="831052" y="4243727"/>
            <a:ext cx="7472363" cy="2498695"/>
          </a:xfrm>
          <a:prstGeom prst="rect">
            <a:avLst/>
          </a:prstGeom>
        </p:spPr>
      </p:pic>
    </p:spTree>
    <p:extLst>
      <p:ext uri="{BB962C8B-B14F-4D97-AF65-F5344CB8AC3E}">
        <p14:creationId xmlns:p14="http://schemas.microsoft.com/office/powerpoint/2010/main" val="3754614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7" y="97961"/>
            <a:ext cx="8239125" cy="920750"/>
          </a:xfrm>
        </p:spPr>
        <p:txBody>
          <a:bodyPr/>
          <a:lstStyle/>
          <a:p>
            <a:r>
              <a:rPr lang="en-GB" dirty="0" smtClean="0"/>
              <a:t>Information-Only Amendment – </a:t>
            </a:r>
            <a:br>
              <a:rPr lang="en-GB" dirty="0" smtClean="0"/>
            </a:br>
            <a:r>
              <a:rPr lang="en-GB" dirty="0" smtClean="0"/>
              <a:t>Confirmation Page</a:t>
            </a:r>
            <a:endParaRPr lang="en-GB" dirty="0"/>
          </a:p>
        </p:txBody>
      </p:sp>
      <p:sp>
        <p:nvSpPr>
          <p:cNvPr id="4" name="Content Placeholder 3"/>
          <p:cNvSpPr>
            <a:spLocks noGrp="1"/>
          </p:cNvSpPr>
          <p:nvPr>
            <p:ph sz="quarter" idx="17"/>
          </p:nvPr>
        </p:nvSpPr>
        <p:spPr/>
        <p:txBody>
          <a:bodyPr/>
          <a:lstStyle/>
          <a:p>
            <a:endParaRPr lang="en-US"/>
          </a:p>
        </p:txBody>
      </p:sp>
      <p:sp>
        <p:nvSpPr>
          <p:cNvPr id="3" name="Slide Number Placeholder 2"/>
          <p:cNvSpPr>
            <a:spLocks noGrp="1"/>
          </p:cNvSpPr>
          <p:nvPr>
            <p:ph type="sldNum" sz="quarter" idx="12"/>
          </p:nvPr>
        </p:nvSpPr>
        <p:spPr/>
        <p:txBody>
          <a:bodyPr/>
          <a:lstStyle/>
          <a:p>
            <a:fld id="{29C36330-CCD3-45AA-BB11-D53986335625}" type="slidenum">
              <a:rPr lang="en-US" smtClean="0"/>
              <a:pPr/>
              <a:t>41</a:t>
            </a:fld>
            <a:endParaRPr lang="en-US" dirty="0"/>
          </a:p>
        </p:txBody>
      </p:sp>
      <p:pic>
        <p:nvPicPr>
          <p:cNvPr id="5" name="Picture 4"/>
          <p:cNvPicPr>
            <a:picLocks noChangeAspect="1"/>
          </p:cNvPicPr>
          <p:nvPr/>
        </p:nvPicPr>
        <p:blipFill rotWithShape="1">
          <a:blip r:embed="rId3"/>
          <a:srcRect l="23750" r="23750" b="33624"/>
          <a:stretch/>
        </p:blipFill>
        <p:spPr>
          <a:xfrm>
            <a:off x="416717" y="1081411"/>
            <a:ext cx="8310563" cy="5346628"/>
          </a:xfrm>
          <a:prstGeom prst="rect">
            <a:avLst/>
          </a:prstGeom>
        </p:spPr>
      </p:pic>
    </p:spTree>
    <p:extLst>
      <p:ext uri="{BB962C8B-B14F-4D97-AF65-F5344CB8AC3E}">
        <p14:creationId xmlns:p14="http://schemas.microsoft.com/office/powerpoint/2010/main" val="2152897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Replace a Certificate – </a:t>
            </a:r>
            <a:br>
              <a:rPr lang="en-GB" dirty="0" smtClean="0"/>
            </a:br>
            <a:r>
              <a:rPr lang="en-GB" dirty="0" smtClean="0"/>
              <a:t>CDX Log In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42</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167" r="14166"/>
          <a:stretch/>
        </p:blipFill>
        <p:spPr>
          <a:xfrm>
            <a:off x="1290637" y="1219200"/>
            <a:ext cx="6553200" cy="4772025"/>
          </a:xfrm>
          <a:prstGeom prst="rect">
            <a:avLst/>
          </a:prstGeom>
        </p:spPr>
      </p:pic>
    </p:spTree>
    <p:extLst>
      <p:ext uri="{BB962C8B-B14F-4D97-AF65-F5344CB8AC3E}">
        <p14:creationId xmlns:p14="http://schemas.microsoft.com/office/powerpoint/2010/main" val="3227592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3"/>
            <a:ext cx="6334125" cy="920750"/>
          </a:xfrm>
        </p:spPr>
        <p:txBody>
          <a:bodyPr/>
          <a:lstStyle/>
          <a:p>
            <a:r>
              <a:rPr lang="en-GB" dirty="0" smtClean="0"/>
              <a:t>Replace a Certificate – </a:t>
            </a:r>
            <a:br>
              <a:rPr lang="en-GB" dirty="0" smtClean="0"/>
            </a:br>
            <a:r>
              <a:rPr lang="en-GB" dirty="0" smtClean="0"/>
              <a:t>User/Firm Information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43</a:t>
            </a:fld>
            <a:endParaRPr lang="en-US" dirty="0"/>
          </a:p>
        </p:txBody>
      </p:sp>
      <p:pic>
        <p:nvPicPr>
          <p:cNvPr id="5" name="Picture 4"/>
          <p:cNvPicPr>
            <a:picLocks noChangeAspect="1"/>
          </p:cNvPicPr>
          <p:nvPr/>
        </p:nvPicPr>
        <p:blipFill>
          <a:blip r:embed="rId3"/>
          <a:stretch>
            <a:fillRect/>
          </a:stretch>
        </p:blipFill>
        <p:spPr>
          <a:xfrm>
            <a:off x="1524000" y="968375"/>
            <a:ext cx="6096000" cy="5889625"/>
          </a:xfrm>
          <a:prstGeom prst="rect">
            <a:avLst/>
          </a:prstGeom>
        </p:spPr>
      </p:pic>
    </p:spTree>
    <p:extLst>
      <p:ext uri="{BB962C8B-B14F-4D97-AF65-F5344CB8AC3E}">
        <p14:creationId xmlns:p14="http://schemas.microsoft.com/office/powerpoint/2010/main" val="2508890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Replace a Certificate – </a:t>
            </a:r>
            <a:br>
              <a:rPr lang="en-GB" dirty="0" smtClean="0"/>
            </a:br>
            <a:r>
              <a:rPr lang="en-GB" dirty="0" smtClean="0"/>
              <a:t>Review and Payment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44</a:t>
            </a:fld>
            <a:endParaRPr lang="en-US" dirty="0"/>
          </a:p>
        </p:txBody>
      </p:sp>
      <p:grpSp>
        <p:nvGrpSpPr>
          <p:cNvPr id="8" name="Group 7"/>
          <p:cNvGrpSpPr/>
          <p:nvPr/>
        </p:nvGrpSpPr>
        <p:grpSpPr>
          <a:xfrm>
            <a:off x="833436" y="1106489"/>
            <a:ext cx="7467602" cy="5749653"/>
            <a:chOff x="1371599" y="1128791"/>
            <a:chExt cx="7467602" cy="5749653"/>
          </a:xfrm>
        </p:grpSpPr>
        <p:pic>
          <p:nvPicPr>
            <p:cNvPr id="6" name="Picture 5"/>
            <p:cNvPicPr>
              <a:picLocks noChangeAspect="1"/>
            </p:cNvPicPr>
            <p:nvPr/>
          </p:nvPicPr>
          <p:blipFill rotWithShape="1">
            <a:blip r:embed="rId3"/>
            <a:srcRect l="20272" r="19780" b="50213"/>
            <a:stretch/>
          </p:blipFill>
          <p:spPr>
            <a:xfrm>
              <a:off x="1371599" y="1128791"/>
              <a:ext cx="3733801" cy="4913030"/>
            </a:xfrm>
            <a:prstGeom prst="rect">
              <a:avLst/>
            </a:prstGeom>
          </p:spPr>
        </p:pic>
        <p:pic>
          <p:nvPicPr>
            <p:cNvPr id="7" name="Picture 6"/>
            <p:cNvPicPr>
              <a:picLocks noChangeAspect="1"/>
            </p:cNvPicPr>
            <p:nvPr/>
          </p:nvPicPr>
          <p:blipFill rotWithShape="1">
            <a:blip r:embed="rId3"/>
            <a:srcRect l="16839" t="47794" r="16944"/>
            <a:stretch/>
          </p:blipFill>
          <p:spPr>
            <a:xfrm>
              <a:off x="5105400" y="2214355"/>
              <a:ext cx="3733801" cy="4664089"/>
            </a:xfrm>
            <a:prstGeom prst="rect">
              <a:avLst/>
            </a:prstGeom>
          </p:spPr>
        </p:pic>
      </p:grpSp>
    </p:spTree>
    <p:extLst>
      <p:ext uri="{BB962C8B-B14F-4D97-AF65-F5344CB8AC3E}">
        <p14:creationId xmlns:p14="http://schemas.microsoft.com/office/powerpoint/2010/main" val="3150695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96190"/>
            <a:ext cx="8239125" cy="920750"/>
          </a:xfrm>
        </p:spPr>
        <p:txBody>
          <a:bodyPr/>
          <a:lstStyle/>
          <a:p>
            <a:r>
              <a:rPr lang="en-GB" dirty="0" smtClean="0"/>
              <a:t>Replace a Certificate – </a:t>
            </a:r>
            <a:br>
              <a:rPr lang="en-GB" dirty="0" smtClean="0"/>
            </a:br>
            <a:r>
              <a:rPr lang="en-GB" dirty="0" smtClean="0"/>
              <a:t>Confirmation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45</a:t>
            </a:fld>
            <a:endParaRPr lang="en-US" dirty="0"/>
          </a:p>
        </p:txBody>
      </p:sp>
      <p:pic>
        <p:nvPicPr>
          <p:cNvPr id="5" name="Picture 4"/>
          <p:cNvPicPr>
            <a:picLocks noChangeAspect="1"/>
          </p:cNvPicPr>
          <p:nvPr/>
        </p:nvPicPr>
        <p:blipFill>
          <a:blip r:embed="rId3"/>
          <a:stretch>
            <a:fillRect/>
          </a:stretch>
        </p:blipFill>
        <p:spPr>
          <a:xfrm>
            <a:off x="253303" y="1037068"/>
            <a:ext cx="8627868" cy="5619750"/>
          </a:xfrm>
          <a:prstGeom prst="rect">
            <a:avLst/>
          </a:prstGeom>
        </p:spPr>
      </p:pic>
    </p:spTree>
    <p:extLst>
      <p:ext uri="{BB962C8B-B14F-4D97-AF65-F5344CB8AC3E}">
        <p14:creationId xmlns:p14="http://schemas.microsoft.com/office/powerpoint/2010/main" val="2481017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89" t="2002" r="2381" b="3063"/>
          <a:stretch/>
        </p:blipFill>
        <p:spPr>
          <a:xfrm>
            <a:off x="447675" y="1123155"/>
            <a:ext cx="5825845" cy="445928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 r="1666" b="2131"/>
          <a:stretch/>
        </p:blipFill>
        <p:spPr>
          <a:xfrm>
            <a:off x="4922874" y="3751119"/>
            <a:ext cx="3763926" cy="2743200"/>
          </a:xfrm>
          <a:prstGeom prst="rect">
            <a:avLst/>
          </a:prstGeom>
        </p:spPr>
      </p:pic>
      <p:sp>
        <p:nvSpPr>
          <p:cNvPr id="8" name="Title 7"/>
          <p:cNvSpPr>
            <a:spLocks noGrp="1"/>
          </p:cNvSpPr>
          <p:nvPr>
            <p:ph type="title"/>
          </p:nvPr>
        </p:nvSpPr>
        <p:spPr/>
        <p:txBody>
          <a:bodyPr/>
          <a:lstStyle/>
          <a:p>
            <a:r>
              <a:rPr lang="en-GB" dirty="0" smtClean="0"/>
              <a:t>Approval Package – Firm Certificate and Logo</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46</a:t>
            </a:fld>
            <a:endParaRPr lang="en-US" dirty="0"/>
          </a:p>
        </p:txBody>
      </p:sp>
    </p:spTree>
    <p:extLst>
      <p:ext uri="{BB962C8B-B14F-4D97-AF65-F5344CB8AC3E}">
        <p14:creationId xmlns:p14="http://schemas.microsoft.com/office/powerpoint/2010/main" val="4267530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Tips</a:t>
            </a:r>
            <a:endParaRPr lang="en-US" dirty="0"/>
          </a:p>
        </p:txBody>
      </p:sp>
      <p:sp>
        <p:nvSpPr>
          <p:cNvPr id="3" name="Content Placeholder 2"/>
          <p:cNvSpPr>
            <a:spLocks noGrp="1"/>
          </p:cNvSpPr>
          <p:nvPr>
            <p:ph sz="quarter" idx="17"/>
          </p:nvPr>
        </p:nvSpPr>
        <p:spPr/>
        <p:txBody>
          <a:bodyPr/>
          <a:lstStyle/>
          <a:p>
            <a:pPr marL="342900" indent="-342900">
              <a:buFont typeface="Arial" panose="020B0604020202020204" pitchFamily="34" charset="0"/>
              <a:buChar char="•"/>
            </a:pPr>
            <a:r>
              <a:rPr lang="en-US" dirty="0" smtClean="0"/>
              <a:t>Remember CDX credentials (user ID &amp; password)</a:t>
            </a:r>
          </a:p>
          <a:p>
            <a:pPr marL="342900" indent="-342900">
              <a:buFont typeface="Arial" panose="020B0604020202020204" pitchFamily="34" charset="0"/>
              <a:buChar char="•"/>
            </a:pPr>
            <a:r>
              <a:rPr lang="en-US" dirty="0" smtClean="0"/>
              <a:t>Do not close the browser window until application processing is complete.</a:t>
            </a:r>
          </a:p>
          <a:p>
            <a:pPr marL="342900" indent="-342900">
              <a:buFont typeface="Arial" panose="020B0604020202020204" pitchFamily="34" charset="0"/>
              <a:buChar char="•"/>
            </a:pPr>
            <a:r>
              <a:rPr lang="en-US" dirty="0" smtClean="0"/>
              <a:t>Add/whitelist </a:t>
            </a:r>
            <a:r>
              <a:rPr lang="en-US" dirty="0" smtClean="0">
                <a:hlinkClick r:id="rId3"/>
              </a:rPr>
              <a:t>lead.paint@epa.gov</a:t>
            </a:r>
            <a:r>
              <a:rPr lang="en-US" dirty="0" smtClean="0"/>
              <a:t> to registered email to ensure communications are received in a timely manner.</a:t>
            </a:r>
          </a:p>
          <a:p>
            <a:pPr marL="342900" indent="-342900">
              <a:buFont typeface="Arial" panose="020B0604020202020204" pitchFamily="34" charset="0"/>
              <a:buChar char="•"/>
            </a:pPr>
            <a:r>
              <a:rPr lang="en-US" dirty="0" smtClean="0"/>
              <a:t>In addition to being emailed, the approval package will also be posted to the applicant’s </a:t>
            </a:r>
            <a:r>
              <a:rPr lang="en-US" dirty="0" smtClean="0">
                <a:hlinkClick r:id="rId4"/>
              </a:rPr>
              <a:t>CDX Inbox</a:t>
            </a:r>
            <a:r>
              <a:rPr lang="en-US" dirty="0" smtClean="0"/>
              <a:t> for download. </a:t>
            </a: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47</a:t>
            </a:fld>
            <a:endParaRPr lang="en-US" dirty="0"/>
          </a:p>
        </p:txBody>
      </p:sp>
    </p:spTree>
    <p:extLst>
      <p:ext uri="{BB962C8B-B14F-4D97-AF65-F5344CB8AC3E}">
        <p14:creationId xmlns:p14="http://schemas.microsoft.com/office/powerpoint/2010/main" val="2764101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Firm Certification Options</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5</a:t>
            </a:fld>
            <a:endParaRPr lang="en-US" dirty="0"/>
          </a:p>
        </p:txBody>
      </p:sp>
      <p:sp>
        <p:nvSpPr>
          <p:cNvPr id="4" name="TextBox 3"/>
          <p:cNvSpPr txBox="1"/>
          <p:nvPr/>
        </p:nvSpPr>
        <p:spPr bwMode="auto">
          <a:xfrm>
            <a:off x="790574" y="5851929"/>
            <a:ext cx="7553326" cy="707886"/>
          </a:xfrm>
          <a:prstGeom prst="rect">
            <a:avLst/>
          </a:prstGeom>
          <a:noFill/>
          <a:ln w="9525" algn="ctr">
            <a:noFill/>
            <a:miter lim="800000"/>
            <a:headEnd/>
            <a:tailEnd/>
          </a:ln>
          <a:effectLst/>
        </p:spPr>
        <p:txBody>
          <a:bodyPr wrap="square" lIns="0" tIns="0" rIns="0" bIns="0" rtlCol="0">
            <a:spAutoFit/>
          </a:bodyPr>
          <a:lstStyle/>
          <a:p>
            <a:r>
              <a:rPr lang="en-US" sz="1400" dirty="0"/>
              <a:t>EPA’s full refund policy can be found at </a:t>
            </a:r>
            <a:endParaRPr lang="en-US" sz="1400" dirty="0" smtClean="0"/>
          </a:p>
          <a:p>
            <a:r>
              <a:rPr lang="en-US" sz="1400" dirty="0" smtClean="0">
                <a:hlinkClick r:id="rId3"/>
              </a:rPr>
              <a:t>https</a:t>
            </a:r>
            <a:r>
              <a:rPr lang="en-US" sz="1400" dirty="0">
                <a:hlinkClick r:id="rId3"/>
              </a:rPr>
              <a:t>://</a:t>
            </a:r>
            <a:r>
              <a:rPr lang="en-US" sz="1400" dirty="0" smtClean="0">
                <a:hlinkClick r:id="rId3"/>
              </a:rPr>
              <a:t>www.epa.gov/lead/epa-certification-program-fees-renovation-firms-and-abatement-firms</a:t>
            </a:r>
            <a:r>
              <a:rPr lang="en-US" sz="1400" dirty="0" smtClean="0"/>
              <a:t>. </a:t>
            </a:r>
            <a:endParaRPr lang="en-US" sz="1400" dirty="0"/>
          </a:p>
          <a:p>
            <a:endParaRPr lang="en-US" dirty="0" smtClean="0">
              <a:cs typeface="Arial"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21" y="1077960"/>
            <a:ext cx="7667625" cy="4773969"/>
          </a:xfrm>
          <a:prstGeom prst="rect">
            <a:avLst/>
          </a:prstGeom>
        </p:spPr>
      </p:pic>
    </p:spTree>
    <p:extLst>
      <p:ext uri="{BB962C8B-B14F-4D97-AF65-F5344CB8AC3E}">
        <p14:creationId xmlns:p14="http://schemas.microsoft.com/office/powerpoint/2010/main" val="973803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6008557" cy="4953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056" y="3136657"/>
            <a:ext cx="6059002" cy="3025065"/>
          </a:xfrm>
          <a:prstGeom prst="rect">
            <a:avLst/>
          </a:prstGeom>
        </p:spPr>
      </p:pic>
      <p:sp>
        <p:nvSpPr>
          <p:cNvPr id="6" name="Title 5"/>
          <p:cNvSpPr>
            <a:spLocks noGrp="1"/>
          </p:cNvSpPr>
          <p:nvPr>
            <p:ph type="title"/>
          </p:nvPr>
        </p:nvSpPr>
        <p:spPr/>
        <p:txBody>
          <a:bodyPr/>
          <a:lstStyle/>
          <a:p>
            <a:r>
              <a:rPr lang="en-GB" dirty="0" smtClean="0"/>
              <a:t>Firm Search Results</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6</a:t>
            </a:fld>
            <a:endParaRPr lang="en-US" dirty="0"/>
          </a:p>
        </p:txBody>
      </p:sp>
    </p:spTree>
    <p:extLst>
      <p:ext uri="{BB962C8B-B14F-4D97-AF65-F5344CB8AC3E}">
        <p14:creationId xmlns:p14="http://schemas.microsoft.com/office/powerpoint/2010/main" val="73149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77" y="1235924"/>
            <a:ext cx="8199120" cy="5150730"/>
          </a:xfrm>
          <a:prstGeom prst="rect">
            <a:avLst/>
          </a:prstGeom>
        </p:spPr>
      </p:pic>
      <p:sp>
        <p:nvSpPr>
          <p:cNvPr id="7" name="Title 6"/>
          <p:cNvSpPr>
            <a:spLocks noGrp="1"/>
          </p:cNvSpPr>
          <p:nvPr>
            <p:ph type="title"/>
          </p:nvPr>
        </p:nvSpPr>
        <p:spPr>
          <a:xfrm>
            <a:off x="447675" y="185739"/>
            <a:ext cx="5800725" cy="920750"/>
          </a:xfrm>
        </p:spPr>
        <p:txBody>
          <a:bodyPr/>
          <a:lstStyle/>
          <a:p>
            <a:r>
              <a:rPr lang="en-GB" dirty="0" smtClean="0"/>
              <a:t>New Certification – </a:t>
            </a:r>
            <a:br>
              <a:rPr lang="en-GB" dirty="0" smtClean="0"/>
            </a:br>
            <a:r>
              <a:rPr lang="en-GB" dirty="0" smtClean="0"/>
              <a:t>CDX Register/Log In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7</a:t>
            </a:fld>
            <a:endParaRPr lang="en-US" dirty="0"/>
          </a:p>
        </p:txBody>
      </p:sp>
    </p:spTree>
    <p:extLst>
      <p:ext uri="{BB962C8B-B14F-4D97-AF65-F5344CB8AC3E}">
        <p14:creationId xmlns:p14="http://schemas.microsoft.com/office/powerpoint/2010/main" val="587542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093" y="1106489"/>
            <a:ext cx="5982287" cy="4310339"/>
          </a:xfrm>
          <a:prstGeom prst="rect">
            <a:avLst/>
          </a:prstGeom>
        </p:spPr>
      </p:pic>
      <p:sp>
        <p:nvSpPr>
          <p:cNvPr id="7" name="Title 6"/>
          <p:cNvSpPr>
            <a:spLocks noGrp="1"/>
          </p:cNvSpPr>
          <p:nvPr>
            <p:ph type="title"/>
          </p:nvPr>
        </p:nvSpPr>
        <p:spPr/>
        <p:txBody>
          <a:bodyPr/>
          <a:lstStyle/>
          <a:p>
            <a:r>
              <a:rPr lang="en-GB" dirty="0" smtClean="0"/>
              <a:t>State/Territory Selection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8</a:t>
            </a:fld>
            <a:endParaRPr lang="en-US" dirty="0"/>
          </a:p>
        </p:txBody>
      </p:sp>
      <p:sp>
        <p:nvSpPr>
          <p:cNvPr id="4" name="TextBox 3"/>
          <p:cNvSpPr txBox="1"/>
          <p:nvPr/>
        </p:nvSpPr>
        <p:spPr bwMode="auto">
          <a:xfrm>
            <a:off x="600073" y="5685093"/>
            <a:ext cx="7934325" cy="830997"/>
          </a:xfrm>
          <a:prstGeom prst="rect">
            <a:avLst/>
          </a:prstGeom>
          <a:noFill/>
          <a:ln w="9525" algn="ctr">
            <a:noFill/>
            <a:miter lim="800000"/>
            <a:headEnd/>
            <a:tailEnd/>
          </a:ln>
          <a:effectLst/>
        </p:spPr>
        <p:txBody>
          <a:bodyPr wrap="square" lIns="0" tIns="0" rIns="0" bIns="0" rtlCol="0">
            <a:spAutoFit/>
          </a:bodyPr>
          <a:lstStyle/>
          <a:p>
            <a:r>
              <a:rPr lang="en-US" sz="1200" dirty="0" smtClean="0">
                <a:cs typeface="Arial" pitchFamily="34" charset="0"/>
              </a:rPr>
              <a:t>To determine whether to apply to EPA and/or state, tribe or territory, refer to</a:t>
            </a:r>
          </a:p>
          <a:p>
            <a:r>
              <a:rPr lang="en-US" sz="1200" dirty="0" smtClean="0">
                <a:cs typeface="Arial" pitchFamily="34" charset="0"/>
              </a:rPr>
              <a:t>     </a:t>
            </a:r>
            <a:r>
              <a:rPr lang="en-US" sz="1200" dirty="0" smtClean="0">
                <a:hlinkClick r:id="rId4"/>
              </a:rPr>
              <a:t>https</a:t>
            </a:r>
            <a:r>
              <a:rPr lang="en-US" sz="1200" dirty="0">
                <a:hlinkClick r:id="rId4"/>
              </a:rPr>
              <a:t>://</a:t>
            </a:r>
            <a:r>
              <a:rPr lang="en-US" sz="1200" dirty="0" smtClean="0">
                <a:hlinkClick r:id="rId4"/>
              </a:rPr>
              <a:t>www.epa.gov/lead/renovation-repair-and-painting-program-firm-certification#1</a:t>
            </a:r>
            <a:r>
              <a:rPr lang="en-US" sz="1200" dirty="0" smtClean="0"/>
              <a:t> for </a:t>
            </a:r>
            <a:r>
              <a:rPr lang="en-US" sz="1200" dirty="0"/>
              <a:t>Renovation (RRP), and/or</a:t>
            </a:r>
          </a:p>
          <a:p>
            <a:r>
              <a:rPr lang="en-US" sz="1200" dirty="0" smtClean="0"/>
              <a:t>     </a:t>
            </a:r>
            <a:r>
              <a:rPr lang="en-US" sz="1200" dirty="0" smtClean="0">
                <a:hlinkClick r:id="rId5"/>
              </a:rPr>
              <a:t>https</a:t>
            </a:r>
            <a:r>
              <a:rPr lang="en-US" sz="1200" dirty="0">
                <a:hlinkClick r:id="rId5"/>
              </a:rPr>
              <a:t>://</a:t>
            </a:r>
            <a:r>
              <a:rPr lang="en-US" sz="1200" dirty="0" smtClean="0">
                <a:hlinkClick r:id="rId5"/>
              </a:rPr>
              <a:t>www.epa.gov/lead/lead-based-paint-abatement-and-evaluation-program-firm-certification#1</a:t>
            </a:r>
            <a:r>
              <a:rPr lang="en-US" sz="1200" dirty="0" smtClean="0"/>
              <a:t> for </a:t>
            </a:r>
            <a:r>
              <a:rPr lang="en-US" sz="1200" dirty="0"/>
              <a:t>Abatement.</a:t>
            </a:r>
          </a:p>
          <a:p>
            <a:endParaRPr lang="en-US" dirty="0" smtClean="0">
              <a:cs typeface="Arial" pitchFamily="34" charset="0"/>
            </a:endParaRPr>
          </a:p>
        </p:txBody>
      </p:sp>
    </p:spTree>
    <p:extLst>
      <p:ext uri="{BB962C8B-B14F-4D97-AF65-F5344CB8AC3E}">
        <p14:creationId xmlns:p14="http://schemas.microsoft.com/office/powerpoint/2010/main" val="1584748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9629"/>
            <a:ext cx="9144000" cy="1138742"/>
          </a:xfrm>
          <a:prstGeom prst="rect">
            <a:avLst/>
          </a:prstGeom>
        </p:spPr>
      </p:pic>
      <p:sp>
        <p:nvSpPr>
          <p:cNvPr id="7" name="Title 6"/>
          <p:cNvSpPr>
            <a:spLocks noGrp="1"/>
          </p:cNvSpPr>
          <p:nvPr>
            <p:ph type="title"/>
          </p:nvPr>
        </p:nvSpPr>
        <p:spPr/>
        <p:txBody>
          <a:bodyPr/>
          <a:lstStyle/>
          <a:p>
            <a:r>
              <a:rPr lang="en-GB" dirty="0" smtClean="0"/>
              <a:t>State/Territory Selection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9</a:t>
            </a:fld>
            <a:endParaRPr lang="en-US" dirty="0"/>
          </a:p>
        </p:txBody>
      </p:sp>
    </p:spTree>
    <p:extLst>
      <p:ext uri="{BB962C8B-B14F-4D97-AF65-F5344CB8AC3E}">
        <p14:creationId xmlns:p14="http://schemas.microsoft.com/office/powerpoint/2010/main" val="901397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Generic Template (CDX Logo)</Template>
  <TotalTime>49859</TotalTime>
  <Words>3947</Words>
  <Application>Microsoft Office PowerPoint</Application>
  <PresentationFormat>On-screen Show (4:3)</PresentationFormat>
  <Paragraphs>261</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Verdana</vt:lpstr>
      <vt:lpstr>CGI Beet</vt:lpstr>
      <vt:lpstr>Lead User Guide: Application for Firm Certification</vt:lpstr>
      <vt:lpstr>Firm Public Site</vt:lpstr>
      <vt:lpstr>Firm Search</vt:lpstr>
      <vt:lpstr>Firm Search – Certify a New Firm</vt:lpstr>
      <vt:lpstr>Firm Certification Options</vt:lpstr>
      <vt:lpstr>Firm Search Results</vt:lpstr>
      <vt:lpstr>New Certification –  CDX Register/Log In Page</vt:lpstr>
      <vt:lpstr>State/Territory Selection</vt:lpstr>
      <vt:lpstr>State/Territory Selection</vt:lpstr>
      <vt:lpstr>State/Territory Selection –  EPA-Authorized States</vt:lpstr>
      <vt:lpstr>Registration Information Page –  New CDX Account</vt:lpstr>
      <vt:lpstr>User/Firm Information Page –  Existing CDX Account</vt:lpstr>
      <vt:lpstr>Recent Submission Warning</vt:lpstr>
      <vt:lpstr>Incomplete Submissions</vt:lpstr>
      <vt:lpstr>Firm Information Page</vt:lpstr>
      <vt:lpstr>Firm Search</vt:lpstr>
      <vt:lpstr>Firm Advanced Search</vt:lpstr>
      <vt:lpstr>Advanced Search Results</vt:lpstr>
      <vt:lpstr>‘Create My Own’ Firm Option</vt:lpstr>
      <vt:lpstr>Firm Information</vt:lpstr>
      <vt:lpstr>Firm Information, Violation History,  Listing Preference</vt:lpstr>
      <vt:lpstr>Email Validation</vt:lpstr>
      <vt:lpstr>Email Verification</vt:lpstr>
      <vt:lpstr>Review and Payment Page</vt:lpstr>
      <vt:lpstr>Paying with Credit Card</vt:lpstr>
      <vt:lpstr>Paying with a Bank Account Transfer (ACH)</vt:lpstr>
      <vt:lpstr>Paying with a Payment Code</vt:lpstr>
      <vt:lpstr>Certification Statement</vt:lpstr>
      <vt:lpstr>Signature Request</vt:lpstr>
      <vt:lpstr>Processing Request</vt:lpstr>
      <vt:lpstr>Submission Confirmation</vt:lpstr>
      <vt:lpstr>Confirmation Email</vt:lpstr>
      <vt:lpstr>Identity Proofing Retry</vt:lpstr>
      <vt:lpstr>Electronic Signature Agreement (ESA)</vt:lpstr>
      <vt:lpstr>Electronic Signature Agreement (ESA)</vt:lpstr>
      <vt:lpstr>Options to Update Firm Information or Replace a Certificate</vt:lpstr>
      <vt:lpstr>Information-Only Amendment – CDX Log In Page</vt:lpstr>
      <vt:lpstr>Information-Only Amendment – User/Firm Information Page</vt:lpstr>
      <vt:lpstr>Information-Only Amendment –  Information Review Page</vt:lpstr>
      <vt:lpstr>Information-Only Amendment –  Signature Page</vt:lpstr>
      <vt:lpstr>Information-Only Amendment –  Confirmation Page</vt:lpstr>
      <vt:lpstr>Replace a Certificate –  CDX Log In Page</vt:lpstr>
      <vt:lpstr>Replace a Certificate –  User/Firm Information Page</vt:lpstr>
      <vt:lpstr>Replace a Certificate –  Review and Payment Page</vt:lpstr>
      <vt:lpstr>Replace a Certificate –  Confirmation Page</vt:lpstr>
      <vt:lpstr>Approval Package – Firm Certificate and Logo</vt:lpstr>
      <vt:lpstr>Helpful Tips</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dc:creator>
  <cp:lastModifiedBy>Johnson, Katrina M </cp:lastModifiedBy>
  <cp:revision>388</cp:revision>
  <cp:lastPrinted>2015-03-31T20:46:45Z</cp:lastPrinted>
  <dcterms:created xsi:type="dcterms:W3CDTF">2011-11-16T19:34:44Z</dcterms:created>
  <dcterms:modified xsi:type="dcterms:W3CDTF">2022-05-10T21:37:20Z</dcterms:modified>
</cp:coreProperties>
</file>