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42"/>
  </p:notesMasterIdLst>
  <p:handoutMasterIdLst>
    <p:handoutMasterId r:id="rId43"/>
  </p:handoutMasterIdLst>
  <p:sldIdLst>
    <p:sldId id="315" r:id="rId5"/>
    <p:sldId id="346" r:id="rId6"/>
    <p:sldId id="257" r:id="rId7"/>
    <p:sldId id="375" r:id="rId8"/>
    <p:sldId id="376" r:id="rId9"/>
    <p:sldId id="377" r:id="rId10"/>
    <p:sldId id="400"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401" r:id="rId32"/>
    <p:sldId id="402" r:id="rId33"/>
    <p:sldId id="403" r:id="rId34"/>
    <p:sldId id="404" r:id="rId35"/>
    <p:sldId id="405" r:id="rId36"/>
    <p:sldId id="406" r:id="rId37"/>
    <p:sldId id="407" r:id="rId38"/>
    <p:sldId id="408" r:id="rId39"/>
    <p:sldId id="398" r:id="rId40"/>
    <p:sldId id="3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Michael" initials="MK" lastIdx="2" clrIdx="0">
    <p:extLst>
      <p:ext uri="{19B8F6BF-5375-455C-9EA6-DF929625EA0E}">
        <p15:presenceInfo xmlns:p15="http://schemas.microsoft.com/office/powerpoint/2012/main" userId="Klein, Mich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0" autoAdjust="0"/>
    <p:restoredTop sz="77045" autoAdjust="0"/>
  </p:normalViewPr>
  <p:slideViewPr>
    <p:cSldViewPr snapToGrid="0">
      <p:cViewPr varScale="1">
        <p:scale>
          <a:sx n="84" d="100"/>
          <a:sy n="84" d="100"/>
        </p:scale>
        <p:origin x="1205" y="82"/>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5/6/2022</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2150161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5/6/2022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188313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0</a:t>
            </a:fld>
            <a:endParaRPr lang="en-US" dirty="0"/>
          </a:p>
        </p:txBody>
      </p:sp>
    </p:spTree>
    <p:extLst>
      <p:ext uri="{BB962C8B-B14F-4D97-AF65-F5344CB8AC3E}">
        <p14:creationId xmlns:p14="http://schemas.microsoft.com/office/powerpoint/2010/main" val="178461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9</a:t>
            </a:fld>
            <a:endParaRPr lang="en-US" dirty="0"/>
          </a:p>
        </p:txBody>
      </p:sp>
    </p:spTree>
    <p:extLst>
      <p:ext uri="{BB962C8B-B14F-4D97-AF65-F5344CB8AC3E}">
        <p14:creationId xmlns:p14="http://schemas.microsoft.com/office/powerpoint/2010/main" val="9136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10</a:t>
            </a:fld>
            <a:endParaRPr lang="en-US" dirty="0"/>
          </a:p>
        </p:txBody>
      </p:sp>
    </p:spTree>
    <p:extLst>
      <p:ext uri="{BB962C8B-B14F-4D97-AF65-F5344CB8AC3E}">
        <p14:creationId xmlns:p14="http://schemas.microsoft.com/office/powerpoint/2010/main" val="88313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11</a:t>
            </a:fld>
            <a:endParaRPr lang="en-US" dirty="0"/>
          </a:p>
        </p:txBody>
      </p:sp>
    </p:spTree>
    <p:extLst>
      <p:ext uri="{BB962C8B-B14F-4D97-AF65-F5344CB8AC3E}">
        <p14:creationId xmlns:p14="http://schemas.microsoft.com/office/powerpoint/2010/main" val="243234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12</a:t>
            </a:fld>
            <a:endParaRPr lang="en-US" dirty="0"/>
          </a:p>
        </p:txBody>
      </p:sp>
    </p:spTree>
    <p:extLst>
      <p:ext uri="{BB962C8B-B14F-4D97-AF65-F5344CB8AC3E}">
        <p14:creationId xmlns:p14="http://schemas.microsoft.com/office/powerpoint/2010/main" val="185452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13</a:t>
            </a:fld>
            <a:endParaRPr lang="en-US" dirty="0"/>
          </a:p>
        </p:txBody>
      </p:sp>
    </p:spTree>
    <p:extLst>
      <p:ext uri="{BB962C8B-B14F-4D97-AF65-F5344CB8AC3E}">
        <p14:creationId xmlns:p14="http://schemas.microsoft.com/office/powerpoint/2010/main" val="130423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220594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15</a:t>
            </a:fld>
            <a:endParaRPr lang="en-US" dirty="0"/>
          </a:p>
        </p:txBody>
      </p:sp>
    </p:spTree>
    <p:extLst>
      <p:ext uri="{BB962C8B-B14F-4D97-AF65-F5344CB8AC3E}">
        <p14:creationId xmlns:p14="http://schemas.microsoft.com/office/powerpoint/2010/main" val="575212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16</a:t>
            </a:fld>
            <a:endParaRPr lang="en-US" dirty="0"/>
          </a:p>
        </p:txBody>
      </p:sp>
    </p:spTree>
    <p:extLst>
      <p:ext uri="{BB962C8B-B14F-4D97-AF65-F5344CB8AC3E}">
        <p14:creationId xmlns:p14="http://schemas.microsoft.com/office/powerpoint/2010/main" val="1042281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17</a:t>
            </a:fld>
            <a:endParaRPr lang="en-US" dirty="0"/>
          </a:p>
        </p:txBody>
      </p:sp>
    </p:spTree>
    <p:extLst>
      <p:ext uri="{BB962C8B-B14F-4D97-AF65-F5344CB8AC3E}">
        <p14:creationId xmlns:p14="http://schemas.microsoft.com/office/powerpoint/2010/main" val="141632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18</a:t>
            </a:fld>
            <a:endParaRPr lang="en-US" dirty="0"/>
          </a:p>
        </p:txBody>
      </p:sp>
    </p:spTree>
    <p:extLst>
      <p:ext uri="{BB962C8B-B14F-4D97-AF65-F5344CB8AC3E}">
        <p14:creationId xmlns:p14="http://schemas.microsoft.com/office/powerpoint/2010/main" val="418043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a:t>
            </a:fld>
            <a:endParaRPr lang="en-US" dirty="0"/>
          </a:p>
        </p:txBody>
      </p:sp>
    </p:spTree>
    <p:extLst>
      <p:ext uri="{BB962C8B-B14F-4D97-AF65-F5344CB8AC3E}">
        <p14:creationId xmlns:p14="http://schemas.microsoft.com/office/powerpoint/2010/main" val="1871772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19</a:t>
            </a:fld>
            <a:endParaRPr lang="en-US" dirty="0"/>
          </a:p>
        </p:txBody>
      </p:sp>
    </p:spTree>
    <p:extLst>
      <p:ext uri="{BB962C8B-B14F-4D97-AF65-F5344CB8AC3E}">
        <p14:creationId xmlns:p14="http://schemas.microsoft.com/office/powerpoint/2010/main" val="278718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20</a:t>
            </a:fld>
            <a:endParaRPr lang="en-US" dirty="0"/>
          </a:p>
        </p:txBody>
      </p:sp>
    </p:spTree>
    <p:extLst>
      <p:ext uri="{BB962C8B-B14F-4D97-AF65-F5344CB8AC3E}">
        <p14:creationId xmlns:p14="http://schemas.microsoft.com/office/powerpoint/2010/main" val="149340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21</a:t>
            </a:fld>
            <a:endParaRPr lang="en-US" dirty="0"/>
          </a:p>
        </p:txBody>
      </p:sp>
    </p:spTree>
    <p:extLst>
      <p:ext uri="{BB962C8B-B14F-4D97-AF65-F5344CB8AC3E}">
        <p14:creationId xmlns:p14="http://schemas.microsoft.com/office/powerpoint/2010/main" val="3030689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22</a:t>
            </a:fld>
            <a:endParaRPr lang="en-US" dirty="0"/>
          </a:p>
        </p:txBody>
      </p:sp>
    </p:spTree>
    <p:extLst>
      <p:ext uri="{BB962C8B-B14F-4D97-AF65-F5344CB8AC3E}">
        <p14:creationId xmlns:p14="http://schemas.microsoft.com/office/powerpoint/2010/main" val="137428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23</a:t>
            </a:fld>
            <a:endParaRPr lang="en-US" dirty="0"/>
          </a:p>
        </p:txBody>
      </p:sp>
    </p:spTree>
    <p:extLst>
      <p:ext uri="{BB962C8B-B14F-4D97-AF65-F5344CB8AC3E}">
        <p14:creationId xmlns:p14="http://schemas.microsoft.com/office/powerpoint/2010/main" val="1778247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24</a:t>
            </a:fld>
            <a:endParaRPr lang="en-US" dirty="0"/>
          </a:p>
        </p:txBody>
      </p:sp>
    </p:spTree>
    <p:extLst>
      <p:ext uri="{BB962C8B-B14F-4D97-AF65-F5344CB8AC3E}">
        <p14:creationId xmlns:p14="http://schemas.microsoft.com/office/powerpoint/2010/main" val="67092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25</a:t>
            </a:fld>
            <a:endParaRPr lang="en-US" dirty="0"/>
          </a:p>
        </p:txBody>
      </p:sp>
    </p:spTree>
    <p:extLst>
      <p:ext uri="{BB962C8B-B14F-4D97-AF65-F5344CB8AC3E}">
        <p14:creationId xmlns:p14="http://schemas.microsoft.com/office/powerpoint/2010/main" val="196265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26</a:t>
            </a:fld>
            <a:endParaRPr lang="en-US" dirty="0"/>
          </a:p>
        </p:txBody>
      </p:sp>
    </p:spTree>
    <p:extLst>
      <p:ext uri="{BB962C8B-B14F-4D97-AF65-F5344CB8AC3E}">
        <p14:creationId xmlns:p14="http://schemas.microsoft.com/office/powerpoint/2010/main" val="3221261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28</a:t>
            </a:fld>
            <a:endParaRPr lang="en-US" dirty="0"/>
          </a:p>
        </p:txBody>
      </p:sp>
    </p:spTree>
    <p:extLst>
      <p:ext uri="{BB962C8B-B14F-4D97-AF65-F5344CB8AC3E}">
        <p14:creationId xmlns:p14="http://schemas.microsoft.com/office/powerpoint/2010/main" val="2431991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29</a:t>
            </a:fld>
            <a:endParaRPr lang="en-US" dirty="0"/>
          </a:p>
        </p:txBody>
      </p:sp>
    </p:spTree>
    <p:extLst>
      <p:ext uri="{BB962C8B-B14F-4D97-AF65-F5344CB8AC3E}">
        <p14:creationId xmlns:p14="http://schemas.microsoft.com/office/powerpoint/2010/main" val="7520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2</a:t>
            </a:fld>
            <a:endParaRPr lang="en-US" dirty="0"/>
          </a:p>
        </p:txBody>
      </p:sp>
    </p:spTree>
    <p:extLst>
      <p:ext uri="{BB962C8B-B14F-4D97-AF65-F5344CB8AC3E}">
        <p14:creationId xmlns:p14="http://schemas.microsoft.com/office/powerpoint/2010/main" val="505159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30</a:t>
            </a:fld>
            <a:endParaRPr lang="en-US" dirty="0"/>
          </a:p>
        </p:txBody>
      </p:sp>
    </p:spTree>
    <p:extLst>
      <p:ext uri="{BB962C8B-B14F-4D97-AF65-F5344CB8AC3E}">
        <p14:creationId xmlns:p14="http://schemas.microsoft.com/office/powerpoint/2010/main" val="2716229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31</a:t>
            </a:fld>
            <a:endParaRPr lang="en-US" dirty="0"/>
          </a:p>
        </p:txBody>
      </p:sp>
    </p:spTree>
    <p:extLst>
      <p:ext uri="{BB962C8B-B14F-4D97-AF65-F5344CB8AC3E}">
        <p14:creationId xmlns:p14="http://schemas.microsoft.com/office/powerpoint/2010/main" val="3924124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32</a:t>
            </a:fld>
            <a:endParaRPr lang="en-US" dirty="0"/>
          </a:p>
        </p:txBody>
      </p:sp>
    </p:spTree>
    <p:extLst>
      <p:ext uri="{BB962C8B-B14F-4D97-AF65-F5344CB8AC3E}">
        <p14:creationId xmlns:p14="http://schemas.microsoft.com/office/powerpoint/2010/main" val="2795734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33</a:t>
            </a:fld>
            <a:endParaRPr lang="en-US" dirty="0"/>
          </a:p>
        </p:txBody>
      </p:sp>
    </p:spTree>
    <p:extLst>
      <p:ext uri="{BB962C8B-B14F-4D97-AF65-F5344CB8AC3E}">
        <p14:creationId xmlns:p14="http://schemas.microsoft.com/office/powerpoint/2010/main" val="3773786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34</a:t>
            </a:fld>
            <a:endParaRPr lang="en-US" dirty="0"/>
          </a:p>
        </p:txBody>
      </p:sp>
    </p:spTree>
    <p:extLst>
      <p:ext uri="{BB962C8B-B14F-4D97-AF65-F5344CB8AC3E}">
        <p14:creationId xmlns:p14="http://schemas.microsoft.com/office/powerpoint/2010/main" val="1010303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35</a:t>
            </a:fld>
            <a:endParaRPr lang="en-US" dirty="0"/>
          </a:p>
        </p:txBody>
      </p:sp>
    </p:spTree>
    <p:extLst>
      <p:ext uri="{BB962C8B-B14F-4D97-AF65-F5344CB8AC3E}">
        <p14:creationId xmlns:p14="http://schemas.microsoft.com/office/powerpoint/2010/main" val="2538183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36</a:t>
            </a:fld>
            <a:endParaRPr lang="en-US" dirty="0"/>
          </a:p>
        </p:txBody>
      </p:sp>
    </p:spTree>
    <p:extLst>
      <p:ext uri="{BB962C8B-B14F-4D97-AF65-F5344CB8AC3E}">
        <p14:creationId xmlns:p14="http://schemas.microsoft.com/office/powerpoint/2010/main" val="3688059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3</a:t>
            </a:fld>
            <a:endParaRPr lang="en-US" dirty="0"/>
          </a:p>
        </p:txBody>
      </p:sp>
    </p:spTree>
    <p:extLst>
      <p:ext uri="{BB962C8B-B14F-4D97-AF65-F5344CB8AC3E}">
        <p14:creationId xmlns:p14="http://schemas.microsoft.com/office/powerpoint/2010/main" val="204509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4</a:t>
            </a:fld>
            <a:endParaRPr lang="en-US" dirty="0"/>
          </a:p>
        </p:txBody>
      </p:sp>
    </p:spTree>
    <p:extLst>
      <p:ext uri="{BB962C8B-B14F-4D97-AF65-F5344CB8AC3E}">
        <p14:creationId xmlns:p14="http://schemas.microsoft.com/office/powerpoint/2010/main" val="213154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5</a:t>
            </a:fld>
            <a:endParaRPr lang="en-US" dirty="0"/>
          </a:p>
        </p:txBody>
      </p:sp>
    </p:spTree>
    <p:extLst>
      <p:ext uri="{BB962C8B-B14F-4D97-AF65-F5344CB8AC3E}">
        <p14:creationId xmlns:p14="http://schemas.microsoft.com/office/powerpoint/2010/main" val="335155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6</a:t>
            </a:fld>
            <a:endParaRPr lang="en-US" dirty="0"/>
          </a:p>
        </p:txBody>
      </p:sp>
    </p:spTree>
    <p:extLst>
      <p:ext uri="{BB962C8B-B14F-4D97-AF65-F5344CB8AC3E}">
        <p14:creationId xmlns:p14="http://schemas.microsoft.com/office/powerpoint/2010/main" val="365176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7</a:t>
            </a:fld>
            <a:endParaRPr lang="en-US" dirty="0"/>
          </a:p>
        </p:txBody>
      </p:sp>
    </p:spTree>
    <p:extLst>
      <p:ext uri="{BB962C8B-B14F-4D97-AF65-F5344CB8AC3E}">
        <p14:creationId xmlns:p14="http://schemas.microsoft.com/office/powerpoint/2010/main" val="222751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8</a:t>
            </a:fld>
            <a:endParaRPr lang="en-US" dirty="0"/>
          </a:p>
        </p:txBody>
      </p:sp>
    </p:spTree>
    <p:extLst>
      <p:ext uri="{BB962C8B-B14F-4D97-AF65-F5344CB8AC3E}">
        <p14:creationId xmlns:p14="http://schemas.microsoft.com/office/powerpoint/2010/main" val="4098748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7" name="Image 22" descr="cover- Ice.jpg &lt;IGNORE&gt;"/>
          <p:cNvPicPr>
            <a:picLocks noChangeAspect="1"/>
          </p:cNvPicPr>
          <p:nvPr userDrawn="1"/>
        </p:nvPicPr>
        <p:blipFill>
          <a:blip r:embed="rId2" cstate="print"/>
          <a:stretch>
            <a:fillRect/>
          </a:stretch>
        </p:blipFill>
        <p:spPr>
          <a:xfrm>
            <a:off x="1" y="0"/>
            <a:ext cx="9143998" cy="4071937"/>
          </a:xfrm>
          <a:prstGeom prst="rect">
            <a:avLst/>
          </a:prstGeom>
        </p:spPr>
      </p:pic>
      <p:pic>
        <p:nvPicPr>
          <p:cNvPr id="49" name="Picture 6" descr="cover_bg_ice_part2.jpg &lt;IGNORE&gt;"/>
          <p:cNvPicPr>
            <a:picLocks/>
          </p:cNvPicPr>
          <p:nvPr userDrawn="1"/>
        </p:nvPicPr>
        <p:blipFill>
          <a:blip r:embed="rId3" cstate="print"/>
          <a:stretch>
            <a:fillRect/>
          </a:stretch>
        </p:blipFill>
        <p:spPr>
          <a:xfrm>
            <a:off x="0" y="4069080"/>
            <a:ext cx="9144000" cy="1527048"/>
          </a:xfrm>
          <a:prstGeom prst="rect">
            <a:avLst/>
          </a:prstGeom>
        </p:spPr>
      </p:pic>
      <p:sp>
        <p:nvSpPr>
          <p:cNvPr id="2" name="Title 1"/>
          <p:cNvSpPr>
            <a:spLocks noGrp="1"/>
          </p:cNvSpPr>
          <p:nvPr userDrawn="1">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userDrawn="1"/>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noProof="0" dirty="0" smtClean="0">
                <a:solidFill>
                  <a:srgbClr val="666666"/>
                </a:solidFill>
                <a:latin typeface="Arial" pitchFamily="34" charset="0"/>
                <a:ea typeface="+mn-ea"/>
                <a:cs typeface="Arial" pitchFamily="34" charset="0"/>
              </a:rPr>
              <a:t>© CGI Group Inc. CONFIDENTIAL</a:t>
            </a:r>
          </a:p>
        </p:txBody>
      </p:sp>
      <p:pic>
        <p:nvPicPr>
          <p:cNvPr id="46" name="Picture 4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2378" y="5448536"/>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bwMode="gray">
          <a:xfrm>
            <a:off x="7975371" y="6325019"/>
            <a:ext cx="715649"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le Image">
    <p:spTree>
      <p:nvGrpSpPr>
        <p:cNvPr id="1" name=""/>
        <p:cNvGrpSpPr/>
        <p:nvPr/>
      </p:nvGrpSpPr>
      <p:grpSpPr>
        <a:xfrm>
          <a:off x="0" y="0"/>
          <a:ext cx="0" cy="0"/>
          <a:chOff x="0" y="0"/>
          <a:chExt cx="0" cy="0"/>
        </a:xfrm>
      </p:grpSpPr>
      <p:pic>
        <p:nvPicPr>
          <p:cNvPr id="19" name="Image 1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5" name="Group 24"/>
          <p:cNvGrpSpPr/>
          <p:nvPr userDrawn="1"/>
        </p:nvGrpSpPr>
        <p:grpSpPr bwMode="gray">
          <a:xfrm>
            <a:off x="7975371" y="6325019"/>
            <a:ext cx="715649" cy="333534"/>
            <a:chOff x="7527713" y="5505450"/>
            <a:chExt cx="1163308" cy="542169"/>
          </a:xfrm>
        </p:grpSpPr>
        <p:sp>
          <p:nvSpPr>
            <p:cNvPr id="2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grpSp>
        <p:nvGrpSpPr>
          <p:cNvPr id="16" name="Group 15"/>
          <p:cNvGrpSpPr/>
          <p:nvPr userDrawn="1"/>
        </p:nvGrpSpPr>
        <p:grpSpPr bwMode="gray">
          <a:xfrm>
            <a:off x="7975371" y="6325019"/>
            <a:ext cx="715649"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small graphic ">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grpSp>
        <p:nvGrpSpPr>
          <p:cNvPr id="16" name="Group 15"/>
          <p:cNvGrpSpPr/>
          <p:nvPr userDrawn="1"/>
        </p:nvGrpSpPr>
        <p:grpSpPr bwMode="gray">
          <a:xfrm>
            <a:off x="7975371" y="6325019"/>
            <a:ext cx="715649" cy="333534"/>
            <a:chOff x="7527713" y="5505450"/>
            <a:chExt cx="1163308" cy="542169"/>
          </a:xfrm>
        </p:grpSpPr>
        <p:sp>
          <p:nvSpPr>
            <p:cNvPr id="17"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pic>
        <p:nvPicPr>
          <p:cNvPr id="17" name="Image 16"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grpSp>
        <p:nvGrpSpPr>
          <p:cNvPr id="19" name="Group 18"/>
          <p:cNvGrpSpPr/>
          <p:nvPr userDrawn="1"/>
        </p:nvGrpSpPr>
        <p:grpSpPr bwMode="gray">
          <a:xfrm>
            <a:off x="7975371" y="6325019"/>
            <a:ext cx="715649" cy="333534"/>
            <a:chOff x="7527713" y="5505450"/>
            <a:chExt cx="1163308" cy="542169"/>
          </a:xfrm>
        </p:grpSpPr>
        <p:sp>
          <p:nvSpPr>
            <p:cNvPr id="20"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1"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grpSp>
        <p:nvGrpSpPr>
          <p:cNvPr id="14" name="Group 13"/>
          <p:cNvGrpSpPr/>
          <p:nvPr userDrawn="1"/>
        </p:nvGrpSpPr>
        <p:grpSpPr bwMode="gray">
          <a:xfrm>
            <a:off x="7975371" y="6325019"/>
            <a:ext cx="715649"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age">
    <p:spTree>
      <p:nvGrpSpPr>
        <p:cNvPr id="1" name=""/>
        <p:cNvGrpSpPr/>
        <p:nvPr/>
      </p:nvGrpSpPr>
      <p:grpSpPr>
        <a:xfrm>
          <a:off x="0" y="0"/>
          <a:ext cx="0" cy="0"/>
          <a:chOff x="0" y="0"/>
          <a:chExt cx="0" cy="0"/>
        </a:xfrm>
      </p:grpSpPr>
      <p:pic>
        <p:nvPicPr>
          <p:cNvPr id="37" name="Picture 36" descr="&lt;IGNORE&gt;&#10;"/>
          <p:cNvPicPr>
            <a:picLocks noChangeAspect="1"/>
          </p:cNvPicPr>
          <p:nvPr userDrawn="1"/>
        </p:nvPicPr>
        <p:blipFill>
          <a:blip r:embed="rId2" cstate="print"/>
          <a:stretch>
            <a:fillRect/>
          </a:stretch>
        </p:blipFill>
        <p:spPr>
          <a:xfrm>
            <a:off x="0" y="0"/>
            <a:ext cx="9144000" cy="6858000"/>
          </a:xfrm>
          <a:prstGeom prst="rect">
            <a:avLst/>
          </a:prstGeom>
        </p:spPr>
      </p:pic>
      <p:grpSp>
        <p:nvGrpSpPr>
          <p:cNvPr id="6" name="Group 5"/>
          <p:cNvGrpSpPr/>
          <p:nvPr userDrawn="1"/>
        </p:nvGrpSpPr>
        <p:grpSpPr bwMode="gray">
          <a:xfrm>
            <a:off x="6901056" y="5829386"/>
            <a:ext cx="1894407" cy="855073"/>
            <a:chOff x="1028700" y="1828800"/>
            <a:chExt cx="7083426" cy="3197226"/>
          </a:xfrm>
        </p:grpSpPr>
        <p:sp>
          <p:nvSpPr>
            <p:cNvPr id="7"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8"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9"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2"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3"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1"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4"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6"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7"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8"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9"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0"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1"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2"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3"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4"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5"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6"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pic>
        <p:nvPicPr>
          <p:cNvPr id="38" name="Picture 3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01840" y="4704080"/>
            <a:ext cx="180720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pic>
        <p:nvPicPr>
          <p:cNvPr id="36" name="Picture 35" descr="&lt;IGNORE&gt;&#10;"/>
          <p:cNvPicPr>
            <a:picLocks noChangeAspect="1"/>
          </p:cNvPicPr>
          <p:nvPr userDrawn="1"/>
        </p:nvPicPr>
        <p:blipFill>
          <a:blip r:embed="rId2" cstate="print"/>
          <a:stretch>
            <a:fillRect/>
          </a:stretch>
        </p:blipFill>
        <p:spPr>
          <a:xfrm>
            <a:off x="0" y="0"/>
            <a:ext cx="9144000" cy="6858000"/>
          </a:xfrm>
          <a:prstGeom prst="rect">
            <a:avLst/>
          </a:prstGeom>
        </p:spPr>
      </p:pic>
      <p:grpSp>
        <p:nvGrpSpPr>
          <p:cNvPr id="7" name="Group 6"/>
          <p:cNvGrpSpPr/>
          <p:nvPr userDrawn="1"/>
        </p:nvGrpSpPr>
        <p:grpSpPr bwMode="gray">
          <a:xfrm>
            <a:off x="6901056" y="5829386"/>
            <a:ext cx="1894407" cy="855073"/>
            <a:chOff x="1028700" y="1828800"/>
            <a:chExt cx="7083426" cy="3197226"/>
          </a:xfrm>
        </p:grpSpPr>
        <p:sp>
          <p:nvSpPr>
            <p:cNvPr id="9"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2"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3"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6"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1"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4"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6"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7"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8"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9"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0"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1"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2"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3"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4"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5"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Image 8"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grpSp>
        <p:nvGrpSpPr>
          <p:cNvPr id="11" name="Group 10"/>
          <p:cNvGrpSpPr/>
          <p:nvPr userDrawn="1"/>
        </p:nvGrpSpPr>
        <p:grpSpPr bwMode="gray">
          <a:xfrm>
            <a:off x="7975371" y="6325019"/>
            <a:ext cx="715649" cy="333534"/>
            <a:chOff x="7527713" y="5505450"/>
            <a:chExt cx="1163308" cy="542169"/>
          </a:xfrm>
        </p:grpSpPr>
        <p:sp>
          <p:nvSpPr>
            <p:cNvPr id="12"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3"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4"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56400" y="142240"/>
            <a:ext cx="180720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wo">
    <p:spTree>
      <p:nvGrpSpPr>
        <p:cNvPr id="1" name=""/>
        <p:cNvGrpSpPr/>
        <p:nvPr/>
      </p:nvGrpSpPr>
      <p:grpSpPr>
        <a:xfrm>
          <a:off x="0" y="0"/>
          <a:ext cx="0" cy="0"/>
          <a:chOff x="0" y="0"/>
          <a:chExt cx="0" cy="0"/>
        </a:xfrm>
      </p:grpSpPr>
      <p:pic>
        <p:nvPicPr>
          <p:cNvPr id="15" name="Image 14"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7975371" y="6325019"/>
            <a:ext cx="715649"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pic>
        <p:nvPicPr>
          <p:cNvPr id="13" name="Picture 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97040" y="121920"/>
            <a:ext cx="180720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Image 10"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dirty="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grpSp>
        <p:nvGrpSpPr>
          <p:cNvPr id="13" name="Group 12"/>
          <p:cNvGrpSpPr/>
          <p:nvPr userDrawn="1"/>
        </p:nvGrpSpPr>
        <p:grpSpPr bwMode="gray">
          <a:xfrm>
            <a:off x="7975371" y="6325019"/>
            <a:ext cx="715649" cy="333534"/>
            <a:chOff x="7527713" y="5505450"/>
            <a:chExt cx="1163308" cy="542169"/>
          </a:xfrm>
        </p:grpSpPr>
        <p:sp>
          <p:nvSpPr>
            <p:cNvPr id="14"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6"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18960" y="121920"/>
            <a:ext cx="180720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High Content slide">
    <p:spTree>
      <p:nvGrpSpPr>
        <p:cNvPr id="1" name=""/>
        <p:cNvGrpSpPr/>
        <p:nvPr/>
      </p:nvGrpSpPr>
      <p:grpSpPr>
        <a:xfrm>
          <a:off x="0" y="0"/>
          <a:ext cx="0" cy="0"/>
          <a:chOff x="0" y="0"/>
          <a:chExt cx="0" cy="0"/>
        </a:xfrm>
      </p:grpSpPr>
      <p:pic>
        <p:nvPicPr>
          <p:cNvPr id="12" name="Image 11"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p:cNvGrpSpPr/>
          <p:nvPr userDrawn="1"/>
        </p:nvGrpSpPr>
        <p:grpSpPr bwMode="gray">
          <a:xfrm>
            <a:off x="7975371" y="6325019"/>
            <a:ext cx="715649" cy="333534"/>
            <a:chOff x="7527713" y="5505450"/>
            <a:chExt cx="1163308" cy="542169"/>
          </a:xfrm>
        </p:grpSpPr>
        <p:sp>
          <p:nvSpPr>
            <p:cNvPr id="16"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wo - High Content slide">
    <p:spTree>
      <p:nvGrpSpPr>
        <p:cNvPr id="1" name=""/>
        <p:cNvGrpSpPr/>
        <p:nvPr/>
      </p:nvGrpSpPr>
      <p:grpSpPr>
        <a:xfrm>
          <a:off x="0" y="0"/>
          <a:ext cx="0" cy="0"/>
          <a:chOff x="0" y="0"/>
          <a:chExt cx="0" cy="0"/>
        </a:xfrm>
      </p:grpSpPr>
      <p:pic>
        <p:nvPicPr>
          <p:cNvPr id="13" name="Image 12"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7975371" y="6325019"/>
            <a:ext cx="715649"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age">
    <p:spTree>
      <p:nvGrpSpPr>
        <p:cNvPr id="1" name=""/>
        <p:cNvGrpSpPr/>
        <p:nvPr/>
      </p:nvGrpSpPr>
      <p:grpSpPr>
        <a:xfrm>
          <a:off x="0" y="0"/>
          <a:ext cx="0" cy="0"/>
          <a:chOff x="0" y="0"/>
          <a:chExt cx="0" cy="0"/>
        </a:xfrm>
      </p:grpSpPr>
      <p:pic>
        <p:nvPicPr>
          <p:cNvPr id="14" name="Image 13" descr="footer-Beet.jpg"/>
          <p:cNvPicPr>
            <a:picLocks noChangeAspect="1"/>
          </p:cNvPicPr>
          <p:nvPr userDrawn="1"/>
        </p:nvPicPr>
        <p:blipFill>
          <a:blip r:embed="rId2" cstate="print"/>
          <a:stretch>
            <a:fillRect/>
          </a:stretch>
        </p:blipFill>
        <p:spPr>
          <a:xfrm>
            <a:off x="0" y="5529263"/>
            <a:ext cx="9144000" cy="1328737"/>
          </a:xfrm>
          <a:prstGeom prst="rect">
            <a:avLst/>
          </a:prstGeom>
        </p:spPr>
      </p:pic>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7" name="Group 16"/>
          <p:cNvGrpSpPr/>
          <p:nvPr userDrawn="1"/>
        </p:nvGrpSpPr>
        <p:grpSpPr bwMode="gray">
          <a:xfrm>
            <a:off x="7975371" y="6325019"/>
            <a:ext cx="715649" cy="333534"/>
            <a:chOff x="7527713" y="5505450"/>
            <a:chExt cx="1163308" cy="542169"/>
          </a:xfrm>
        </p:grpSpPr>
        <p:sp>
          <p:nvSpPr>
            <p:cNvPr id="18" name="Freeform 5"/>
            <p:cNvSpPr>
              <a:spLocks/>
            </p:cNvSpPr>
            <p:nvPr/>
          </p:nvSpPr>
          <p:spPr bwMode="gray">
            <a:xfrm>
              <a:off x="7527713" y="5505450"/>
              <a:ext cx="453860" cy="542169"/>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6"/>
            <p:cNvSpPr>
              <a:spLocks/>
            </p:cNvSpPr>
            <p:nvPr/>
          </p:nvSpPr>
          <p:spPr bwMode="gray">
            <a:xfrm>
              <a:off x="8022755" y="5505450"/>
              <a:ext cx="470417" cy="542169"/>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Rectangle 7"/>
            <p:cNvSpPr>
              <a:spLocks noChangeArrowheads="1"/>
            </p:cNvSpPr>
            <p:nvPr/>
          </p:nvSpPr>
          <p:spPr bwMode="gray">
            <a:xfrm>
              <a:off x="8579360" y="5516489"/>
              <a:ext cx="111661" cy="520092"/>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40" descr="&lt;IGNORE&gt;&#10;"/>
          <p:cNvPicPr>
            <a:picLocks noChangeAspect="1"/>
          </p:cNvPicPr>
          <p:nvPr userDrawn="1"/>
        </p:nvPicPr>
        <p:blipFill>
          <a:blip r:embed="rId3" cstate="print"/>
          <a:stretch>
            <a:fillRect/>
          </a:stretch>
        </p:blipFill>
        <p:spPr>
          <a:xfrm>
            <a:off x="0" y="0"/>
            <a:ext cx="9144000" cy="6858000"/>
          </a:xfrm>
          <a:prstGeom prst="rect">
            <a:avLst/>
          </a:prstGeom>
        </p:spPr>
      </p:pic>
      <p:pic>
        <p:nvPicPr>
          <p:cNvPr id="40" name="Picture 3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52640" y="4754880"/>
            <a:ext cx="180720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1" name="Picture 6" descr="cover_bg_ice_part2.jpg &lt;IGNORE&gt;"/>
          <p:cNvPicPr>
            <a:picLocks/>
          </p:cNvPicPr>
          <p:nvPr userDrawn="1"/>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userDrawn="1"/>
        </p:nvPicPr>
        <p:blipFill>
          <a:blip r:embed="rId3" cstate="print"/>
          <a:stretch>
            <a:fillRect/>
          </a:stretch>
        </p:blipFill>
        <p:spPr>
          <a:xfrm>
            <a:off x="0" y="2286000"/>
            <a:ext cx="9144000" cy="2286000"/>
          </a:xfrm>
          <a:prstGeom prst="rect">
            <a:avLst/>
          </a:prstGeom>
        </p:spPr>
      </p:pic>
      <p:grpSp>
        <p:nvGrpSpPr>
          <p:cNvPr id="11" name="Group 10"/>
          <p:cNvGrpSpPr/>
          <p:nvPr userDrawn="1"/>
        </p:nvGrpSpPr>
        <p:grpSpPr bwMode="gray">
          <a:xfrm>
            <a:off x="6901056" y="5829386"/>
            <a:ext cx="1894407" cy="855073"/>
            <a:chOff x="1028700" y="1828800"/>
            <a:chExt cx="7083426" cy="3197226"/>
          </a:xfrm>
          <a:solidFill>
            <a:srgbClr val="FFFFFF"/>
          </a:solidFill>
        </p:grpSpPr>
        <p:sp>
          <p:nvSpPr>
            <p:cNvPr id="12"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4"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5" name="Rectangle 7"/>
            <p:cNvSpPr>
              <a:spLocks noChangeArrowheads="1"/>
            </p:cNvSpPr>
            <p:nvPr/>
          </p:nvSpPr>
          <p:spPr bwMode="gray">
            <a:xfrm>
              <a:off x="7304088" y="1870075"/>
              <a:ext cx="417513" cy="19446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6"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7"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1"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4"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6"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7"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8"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9"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0"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1"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2"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3"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4"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5"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6"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7"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8"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9"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pic>
        <p:nvPicPr>
          <p:cNvPr id="42" name="Picture 7" descr="bg_connectors.png &lt;IGNORE&gt;"/>
          <p:cNvPicPr>
            <a:picLocks noChangeAspect="1"/>
          </p:cNvPicPr>
          <p:nvPr userDrawn="1"/>
        </p:nvPicPr>
        <p:blipFill>
          <a:blip r:embed="rId4" cstate="print"/>
          <a:stretch>
            <a:fillRect/>
          </a:stretch>
        </p:blipFill>
        <p:spPr>
          <a:xfrm>
            <a:off x="0" y="0"/>
            <a:ext cx="9144000" cy="6858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3" name="Picture 4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52640" y="4795520"/>
            <a:ext cx="1807206"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74" r:id="rId3"/>
    <p:sldLayoutId id="2147483671" r:id="rId4"/>
    <p:sldLayoutId id="2147483678" r:id="rId5"/>
    <p:sldLayoutId id="2147483679" r:id="rId6"/>
    <p:sldLayoutId id="2147483665" r:id="rId7"/>
    <p:sldLayoutId id="2147483670" r:id="rId8"/>
    <p:sldLayoutId id="2147483692" r:id="rId9"/>
    <p:sldLayoutId id="2147483650" r:id="rId10"/>
    <p:sldLayoutId id="2147483667" r:id="rId11"/>
    <p:sldLayoutId id="2147483668" r:id="rId12"/>
    <p:sldLayoutId id="2147483687" r:id="rId13"/>
    <p:sldLayoutId id="2147483690" r:id="rId14"/>
    <p:sldLayoutId id="2147483691" r:id="rId15"/>
    <p:sldLayoutId id="2147483661" r:id="rId16"/>
    <p:sldLayoutId id="2147483660" r:id="rId17"/>
    <p:sldLayoutId id="2147483672" r:id="rId18"/>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16.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kyle.speight@cgifederal.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dx.ep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t;TITLE&gt;"/>
          <p:cNvSpPr>
            <a:spLocks noGrp="1"/>
          </p:cNvSpPr>
          <p:nvPr>
            <p:ph type="ctrTitle"/>
          </p:nvPr>
        </p:nvSpPr>
        <p:spPr>
          <a:xfrm>
            <a:off x="410625" y="4243151"/>
            <a:ext cx="6376541" cy="1244816"/>
          </a:xfrm>
        </p:spPr>
        <p:txBody>
          <a:bodyPr>
            <a:normAutofit/>
          </a:bodyPr>
          <a:lstStyle/>
          <a:p>
            <a:r>
              <a:rPr lang="en-US" dirty="0" smtClean="0"/>
              <a:t>STARS RMAM User Guide for Managing STARS</a:t>
            </a:r>
            <a:endParaRPr lang="en-US" dirty="0"/>
          </a:p>
        </p:txBody>
      </p:sp>
      <p:sp>
        <p:nvSpPr>
          <p:cNvPr id="3" name="Subtitle 2" descr="&lt;SUBTITLE&gt;"/>
          <p:cNvSpPr>
            <a:spLocks noGrp="1"/>
          </p:cNvSpPr>
          <p:nvPr>
            <p:ph type="subTitle" idx="1"/>
          </p:nvPr>
        </p:nvSpPr>
        <p:spPr>
          <a:xfrm>
            <a:off x="447675" y="5721349"/>
            <a:ext cx="5881407" cy="757510"/>
          </a:xfrm>
        </p:spPr>
        <p:txBody>
          <a:bodyPr>
            <a:normAutofit/>
          </a:bodyPr>
          <a:lstStyle/>
          <a:p>
            <a:r>
              <a:rPr lang="en-GB" dirty="0" smtClean="0"/>
              <a:t>May 6th</a:t>
            </a:r>
            <a:r>
              <a:rPr lang="en-GB" dirty="0" smtClean="0"/>
              <a:t>, </a:t>
            </a:r>
            <a:r>
              <a:rPr lang="en-GB" dirty="0" smtClean="0"/>
              <a:t>2022</a:t>
            </a:r>
            <a:endParaRPr lang="en-GB" dirty="0" smtClean="0"/>
          </a:p>
          <a:p>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User Management – Search Results</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a:t>Search results are displayed in a table. If multiple pages of results are returned, </a:t>
            </a:r>
            <a:r>
              <a:rPr lang="en-US" sz="1400" dirty="0" smtClean="0"/>
              <a:t>you </a:t>
            </a:r>
            <a:r>
              <a:rPr lang="en-US" sz="1400" dirty="0"/>
              <a:t>can navigate through the pages. Clicking on a user’s name will open their </a:t>
            </a:r>
            <a:r>
              <a:rPr lang="en-US" sz="1400" b="1" dirty="0"/>
              <a:t>User Details</a:t>
            </a:r>
            <a:r>
              <a:rPr lang="en-US" sz="1400" dirty="0"/>
              <a:t>.</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1355893" y="1854657"/>
            <a:ext cx="6163021" cy="4298493"/>
          </a:xfrm>
          <a:prstGeom prst="rect">
            <a:avLst/>
          </a:prstGeom>
        </p:spPr>
      </p:pic>
    </p:spTree>
    <p:extLst>
      <p:ext uri="{BB962C8B-B14F-4D97-AF65-F5344CB8AC3E}">
        <p14:creationId xmlns:p14="http://schemas.microsoft.com/office/powerpoint/2010/main" val="104432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User Management – User Details</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From the </a:t>
            </a:r>
            <a:r>
              <a:rPr lang="en-US" sz="1400" b="1" dirty="0" smtClean="0"/>
              <a:t>User Details</a:t>
            </a:r>
            <a:r>
              <a:rPr lang="en-US" sz="1400" dirty="0" smtClean="0"/>
              <a:t> page, you can edit a user’s Account, Organization, and Program Flow Information. You can give a user the EPA Reviewer role in the </a:t>
            </a:r>
            <a:r>
              <a:rPr lang="en-US" sz="1400" b="1" dirty="0" smtClean="0"/>
              <a:t>Program Flow Information</a:t>
            </a:r>
            <a:r>
              <a:rPr lang="en-US" sz="1400" dirty="0" smtClean="0"/>
              <a:t> section.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10</a:t>
            </a:fld>
            <a:endParaRPr lang="en-US" dirty="0"/>
          </a:p>
        </p:txBody>
      </p:sp>
      <p:pic>
        <p:nvPicPr>
          <p:cNvPr id="2" name="Picture 1"/>
          <p:cNvPicPr>
            <a:picLocks noChangeAspect="1"/>
          </p:cNvPicPr>
          <p:nvPr/>
        </p:nvPicPr>
        <p:blipFill>
          <a:blip r:embed="rId3"/>
          <a:stretch>
            <a:fillRect/>
          </a:stretch>
        </p:blipFill>
        <p:spPr>
          <a:xfrm>
            <a:off x="1449238" y="1852048"/>
            <a:ext cx="6234920" cy="4458021"/>
          </a:xfrm>
          <a:prstGeom prst="rect">
            <a:avLst/>
          </a:prstGeom>
        </p:spPr>
      </p:pic>
    </p:spTree>
    <p:extLst>
      <p:ext uri="{BB962C8B-B14F-4D97-AF65-F5344CB8AC3E}">
        <p14:creationId xmlns:p14="http://schemas.microsoft.com/office/powerpoint/2010/main" val="11487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User Management – User Details – Program Service</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If </a:t>
            </a:r>
            <a:r>
              <a:rPr lang="en-US" sz="1400" b="1" dirty="0" smtClean="0"/>
              <a:t>STARS</a:t>
            </a:r>
            <a:r>
              <a:rPr lang="en-US" sz="1400" dirty="0" smtClean="0"/>
              <a:t> is not listed in the </a:t>
            </a:r>
            <a:r>
              <a:rPr lang="en-US" sz="1400" b="1" dirty="0" smtClean="0"/>
              <a:t>Program Service</a:t>
            </a:r>
            <a:r>
              <a:rPr lang="en-US" sz="1400" dirty="0" smtClean="0"/>
              <a:t> table, you will need to select </a:t>
            </a:r>
            <a:r>
              <a:rPr lang="en-US" sz="1400" b="1" dirty="0" smtClean="0"/>
              <a:t>Add Program Service</a:t>
            </a:r>
            <a:r>
              <a:rPr lang="en-US" sz="1400" dirty="0" smtClean="0"/>
              <a:t> to give the user the EPA Reviewer role.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11</a:t>
            </a:fld>
            <a:endParaRPr lang="en-US" dirty="0"/>
          </a:p>
        </p:txBody>
      </p:sp>
      <p:pic>
        <p:nvPicPr>
          <p:cNvPr id="6" name="Picture 5"/>
          <p:cNvPicPr>
            <a:picLocks noChangeAspect="1"/>
          </p:cNvPicPr>
          <p:nvPr/>
        </p:nvPicPr>
        <p:blipFill>
          <a:blip r:embed="rId3"/>
          <a:stretch>
            <a:fillRect/>
          </a:stretch>
        </p:blipFill>
        <p:spPr>
          <a:xfrm>
            <a:off x="448469" y="2180672"/>
            <a:ext cx="7977869" cy="3055213"/>
          </a:xfrm>
          <a:prstGeom prst="rect">
            <a:avLst/>
          </a:prstGeom>
        </p:spPr>
      </p:pic>
    </p:spTree>
    <p:extLst>
      <p:ext uri="{BB962C8B-B14F-4D97-AF65-F5344CB8AC3E}">
        <p14:creationId xmlns:p14="http://schemas.microsoft.com/office/powerpoint/2010/main" val="283128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User Management – User Details – Add New Program</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Select the user’s organization. Then, select </a:t>
            </a:r>
            <a:r>
              <a:rPr lang="en-US" sz="1400" b="1" dirty="0" smtClean="0"/>
              <a:t>STARS</a:t>
            </a:r>
            <a:r>
              <a:rPr lang="en-US" sz="1400" dirty="0" smtClean="0"/>
              <a:t> as the Program Service and </a:t>
            </a:r>
            <a:r>
              <a:rPr lang="en-US" sz="1400" b="1" dirty="0" smtClean="0"/>
              <a:t>EPA Reviewer</a:t>
            </a:r>
            <a:r>
              <a:rPr lang="en-US" sz="1400" dirty="0" smtClean="0"/>
              <a:t>,</a:t>
            </a:r>
            <a:r>
              <a:rPr lang="en-US" sz="1400" b="1" dirty="0" smtClean="0"/>
              <a:t> Center Director</a:t>
            </a:r>
            <a:r>
              <a:rPr lang="en-US" sz="1400" dirty="0" smtClean="0"/>
              <a:t>, or </a:t>
            </a:r>
            <a:r>
              <a:rPr lang="en-US" sz="1400" b="1" dirty="0" smtClean="0"/>
              <a:t>Division Director</a:t>
            </a:r>
            <a:r>
              <a:rPr lang="en-US" sz="1400" dirty="0" smtClean="0"/>
              <a:t> as the Role. Finally, select </a:t>
            </a:r>
            <a:r>
              <a:rPr lang="en-US" sz="1400" b="1" dirty="0" smtClean="0"/>
              <a:t>Add Flow/Role Information</a:t>
            </a:r>
            <a:r>
              <a:rPr lang="en-US" sz="1400" dirty="0"/>
              <a:t> </a:t>
            </a:r>
            <a:r>
              <a:rPr lang="en-US" sz="1400" dirty="0" smtClean="0"/>
              <a:t>and the </a:t>
            </a:r>
            <a:r>
              <a:rPr lang="en-US" sz="1400" b="1" dirty="0" smtClean="0"/>
              <a:t>Approve</a:t>
            </a:r>
            <a:r>
              <a:rPr lang="en-US" sz="1400" dirty="0" smtClean="0"/>
              <a:t> the new role.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12</a:t>
            </a:fld>
            <a:endParaRPr lang="en-US" dirty="0"/>
          </a:p>
        </p:txBody>
      </p:sp>
      <p:pic>
        <p:nvPicPr>
          <p:cNvPr id="2" name="Picture 1"/>
          <p:cNvPicPr>
            <a:picLocks noChangeAspect="1"/>
          </p:cNvPicPr>
          <p:nvPr/>
        </p:nvPicPr>
        <p:blipFill>
          <a:blip r:embed="rId3"/>
          <a:stretch>
            <a:fillRect/>
          </a:stretch>
        </p:blipFill>
        <p:spPr>
          <a:xfrm>
            <a:off x="442554" y="1968217"/>
            <a:ext cx="8244246" cy="3480124"/>
          </a:xfrm>
          <a:prstGeom prst="rect">
            <a:avLst/>
          </a:prstGeom>
        </p:spPr>
      </p:pic>
    </p:spTree>
    <p:extLst>
      <p:ext uri="{BB962C8B-B14F-4D97-AF65-F5344CB8AC3E}">
        <p14:creationId xmlns:p14="http://schemas.microsoft.com/office/powerpoint/2010/main" val="1119951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User Management – User Details – Program Service</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The user now has access to the EPA Reviewer role.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13</a:t>
            </a:fld>
            <a:endParaRPr lang="en-US" dirty="0"/>
          </a:p>
        </p:txBody>
      </p:sp>
      <p:pic>
        <p:nvPicPr>
          <p:cNvPr id="3" name="Picture 2"/>
          <p:cNvPicPr>
            <a:picLocks noChangeAspect="1"/>
          </p:cNvPicPr>
          <p:nvPr/>
        </p:nvPicPr>
        <p:blipFill>
          <a:blip r:embed="rId3"/>
          <a:stretch>
            <a:fillRect/>
          </a:stretch>
        </p:blipFill>
        <p:spPr>
          <a:xfrm>
            <a:off x="447675" y="2009956"/>
            <a:ext cx="8242612" cy="3398806"/>
          </a:xfrm>
          <a:prstGeom prst="rect">
            <a:avLst/>
          </a:prstGeom>
        </p:spPr>
      </p:pic>
    </p:spTree>
    <p:extLst>
      <p:ext uri="{BB962C8B-B14F-4D97-AF65-F5344CB8AC3E}">
        <p14:creationId xmlns:p14="http://schemas.microsoft.com/office/powerpoint/2010/main" val="2020314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User Management – User Details – Additional Notes</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If the user already has access to the STARS Program Service through another role, you can give the user access to the EPA Reviewer, Center Director, or Division Director roles by selecting the </a:t>
            </a:r>
            <a:r>
              <a:rPr lang="en-US" sz="1400" b="1" dirty="0" smtClean="0"/>
              <a:t>Add Role</a:t>
            </a:r>
            <a:r>
              <a:rPr lang="en-US" sz="1400" dirty="0" smtClean="0"/>
              <a:t> icon. </a:t>
            </a:r>
          </a:p>
          <a:p>
            <a:endParaRPr lang="en-US" sz="1400" dirty="0">
              <a:solidFill>
                <a:srgbClr val="363534"/>
              </a:solidFill>
            </a:endParaRPr>
          </a:p>
          <a:p>
            <a:endParaRPr lang="en-US" sz="1400" dirty="0" smtClean="0">
              <a:solidFill>
                <a:srgbClr val="363534"/>
              </a:solidFill>
            </a:endParaRPr>
          </a:p>
          <a:p>
            <a:endParaRPr lang="en-US" sz="1400" dirty="0">
              <a:solidFill>
                <a:srgbClr val="363534"/>
              </a:solidFill>
            </a:endParaRPr>
          </a:p>
          <a:p>
            <a:endParaRPr lang="en-US" sz="1400" dirty="0" smtClean="0">
              <a:solidFill>
                <a:srgbClr val="363534"/>
              </a:solidFill>
            </a:endParaRPr>
          </a:p>
          <a:p>
            <a:endParaRPr lang="en-US" sz="1400" dirty="0" smtClean="0">
              <a:solidFill>
                <a:srgbClr val="363534"/>
              </a:solidFill>
            </a:endParaRPr>
          </a:p>
          <a:p>
            <a:endParaRPr lang="en-US" sz="1400" dirty="0" smtClean="0">
              <a:solidFill>
                <a:srgbClr val="363534"/>
              </a:solidFill>
            </a:endParaRPr>
          </a:p>
          <a:p>
            <a:r>
              <a:rPr lang="en-US" sz="1400" dirty="0" smtClean="0">
                <a:solidFill>
                  <a:srgbClr val="363534"/>
                </a:solidFill>
              </a:rPr>
              <a:t>Additionally, you can </a:t>
            </a:r>
            <a:r>
              <a:rPr lang="en-US" sz="1400" b="1" dirty="0" smtClean="0">
                <a:solidFill>
                  <a:srgbClr val="363534"/>
                </a:solidFill>
              </a:rPr>
              <a:t>Activate</a:t>
            </a:r>
            <a:r>
              <a:rPr lang="en-US" sz="1400" dirty="0" smtClean="0">
                <a:solidFill>
                  <a:srgbClr val="363534"/>
                </a:solidFill>
              </a:rPr>
              <a:t> or </a:t>
            </a:r>
            <a:r>
              <a:rPr lang="en-US" sz="1400" b="1" dirty="0" smtClean="0">
                <a:solidFill>
                  <a:srgbClr val="363534"/>
                </a:solidFill>
              </a:rPr>
              <a:t>Deactivate</a:t>
            </a:r>
            <a:r>
              <a:rPr lang="en-US" sz="1400" dirty="0" smtClean="0">
                <a:solidFill>
                  <a:srgbClr val="363534"/>
                </a:solidFill>
              </a:rPr>
              <a:t> a user’s access to STARS by changing the Status.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14</a:t>
            </a:fld>
            <a:endParaRPr lang="en-US" dirty="0"/>
          </a:p>
        </p:txBody>
      </p:sp>
      <p:pic>
        <p:nvPicPr>
          <p:cNvPr id="2" name="Picture 1"/>
          <p:cNvPicPr>
            <a:picLocks noChangeAspect="1"/>
          </p:cNvPicPr>
          <p:nvPr/>
        </p:nvPicPr>
        <p:blipFill>
          <a:blip r:embed="rId3"/>
          <a:stretch>
            <a:fillRect/>
          </a:stretch>
        </p:blipFill>
        <p:spPr>
          <a:xfrm>
            <a:off x="447674" y="2032662"/>
            <a:ext cx="8239125" cy="1039230"/>
          </a:xfrm>
          <a:prstGeom prst="rect">
            <a:avLst/>
          </a:prstGeom>
        </p:spPr>
      </p:pic>
      <p:pic>
        <p:nvPicPr>
          <p:cNvPr id="6" name="Picture 5"/>
          <p:cNvPicPr>
            <a:picLocks noChangeAspect="1"/>
          </p:cNvPicPr>
          <p:nvPr/>
        </p:nvPicPr>
        <p:blipFill>
          <a:blip r:embed="rId4"/>
          <a:stretch>
            <a:fillRect/>
          </a:stretch>
        </p:blipFill>
        <p:spPr>
          <a:xfrm>
            <a:off x="447674" y="3998065"/>
            <a:ext cx="8239125" cy="1284195"/>
          </a:xfrm>
          <a:prstGeom prst="rect">
            <a:avLst/>
          </a:prstGeom>
        </p:spPr>
      </p:pic>
    </p:spTree>
    <p:extLst>
      <p:ext uri="{BB962C8B-B14F-4D97-AF65-F5344CB8AC3E}">
        <p14:creationId xmlns:p14="http://schemas.microsoft.com/office/powerpoint/2010/main" val="298173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570" y="476256"/>
            <a:ext cx="7097666" cy="1283532"/>
          </a:xfrm>
        </p:spPr>
        <p:txBody>
          <a:bodyPr lIns="0" tIns="0" rIns="0" bIns="0" anchor="t" anchorCtr="0"/>
          <a:lstStyle/>
          <a:p>
            <a:pPr>
              <a:spcBef>
                <a:spcPts val="0"/>
              </a:spcBef>
            </a:pPr>
            <a:r>
              <a:rPr lang="en-US" sz="3600" dirty="0">
                <a:solidFill>
                  <a:srgbClr val="991F3D"/>
                </a:solidFill>
              </a:rPr>
              <a:t>Create a CDX account with </a:t>
            </a:r>
            <a:r>
              <a:rPr lang="en-US" sz="3600" dirty="0" smtClean="0">
                <a:solidFill>
                  <a:srgbClr val="991F3D"/>
                </a:solidFill>
              </a:rPr>
              <a:t>an </a:t>
            </a:r>
            <a:r>
              <a:rPr lang="en-US" sz="3600" dirty="0">
                <a:solidFill>
                  <a:srgbClr val="991F3D"/>
                </a:solidFill>
              </a:rPr>
              <a:t>EPA </a:t>
            </a:r>
            <a:r>
              <a:rPr lang="en-US" sz="3600" dirty="0" smtClean="0">
                <a:solidFill>
                  <a:srgbClr val="991F3D"/>
                </a:solidFill>
              </a:rPr>
              <a:t>reviewer </a:t>
            </a:r>
            <a:r>
              <a:rPr lang="en-US" sz="3600" dirty="0">
                <a:solidFill>
                  <a:srgbClr val="991F3D"/>
                </a:solidFill>
              </a:rPr>
              <a:t>role for a new user</a:t>
            </a:r>
          </a:p>
        </p:txBody>
      </p:sp>
    </p:spTree>
    <p:extLst>
      <p:ext uri="{BB962C8B-B14F-4D97-AF65-F5344CB8AC3E}">
        <p14:creationId xmlns:p14="http://schemas.microsoft.com/office/powerpoint/2010/main" val="3053131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Reg Maint with Create User Account Link</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smtClean="0"/>
              <a:t>To create an account for a user, from </a:t>
            </a:r>
            <a:r>
              <a:rPr lang="en-US" altLang="en-US" sz="1400" dirty="0"/>
              <a:t>the </a:t>
            </a:r>
            <a:r>
              <a:rPr lang="en-US" altLang="en-US" sz="1400" b="1" dirty="0"/>
              <a:t>Reg Maint</a:t>
            </a:r>
            <a:r>
              <a:rPr lang="en-US" altLang="en-US" sz="1400" dirty="0"/>
              <a:t> tab, </a:t>
            </a:r>
            <a:r>
              <a:rPr lang="en-US" altLang="en-US" sz="1400" dirty="0" smtClean="0"/>
              <a:t>select </a:t>
            </a:r>
            <a:r>
              <a:rPr lang="en-US" altLang="en-US" sz="1400" b="1" dirty="0" smtClean="0"/>
              <a:t>Create User Account</a:t>
            </a:r>
            <a:r>
              <a:rPr lang="en-US" altLang="en-US" sz="1400" dirty="0" smtClean="0"/>
              <a:t>.</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16</a:t>
            </a:fld>
            <a:endParaRPr lang="en-US" dirty="0"/>
          </a:p>
        </p:txBody>
      </p:sp>
      <p:pic>
        <p:nvPicPr>
          <p:cNvPr id="3" name="Picture 2"/>
          <p:cNvPicPr>
            <a:picLocks noChangeAspect="1"/>
          </p:cNvPicPr>
          <p:nvPr/>
        </p:nvPicPr>
        <p:blipFill>
          <a:blip r:embed="rId3"/>
          <a:stretch>
            <a:fillRect/>
          </a:stretch>
        </p:blipFill>
        <p:spPr>
          <a:xfrm>
            <a:off x="447675" y="1613815"/>
            <a:ext cx="8239125" cy="4539335"/>
          </a:xfrm>
          <a:prstGeom prst="rect">
            <a:avLst/>
          </a:prstGeom>
        </p:spPr>
      </p:pic>
    </p:spTree>
    <p:extLst>
      <p:ext uri="{BB962C8B-B14F-4D97-AF65-F5344CB8AC3E}">
        <p14:creationId xmlns:p14="http://schemas.microsoft.com/office/powerpoint/2010/main" val="659895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Terms and Conditions</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smtClean="0"/>
              <a:t>As the RMAM, you will be required to accept the Terms and Conditions on behalf of the user you are creating the account for.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17</a:t>
            </a:fld>
            <a:endParaRPr lang="en-US" dirty="0"/>
          </a:p>
        </p:txBody>
      </p:sp>
      <p:pic>
        <p:nvPicPr>
          <p:cNvPr id="3" name="Picture 2"/>
          <p:cNvPicPr>
            <a:picLocks noChangeAspect="1"/>
          </p:cNvPicPr>
          <p:nvPr/>
        </p:nvPicPr>
        <p:blipFill>
          <a:blip r:embed="rId3"/>
          <a:stretch>
            <a:fillRect/>
          </a:stretch>
        </p:blipFill>
        <p:spPr>
          <a:xfrm>
            <a:off x="572818" y="1809300"/>
            <a:ext cx="7729171" cy="4343850"/>
          </a:xfrm>
          <a:prstGeom prst="rect">
            <a:avLst/>
          </a:prstGeom>
        </p:spPr>
      </p:pic>
    </p:spTree>
    <p:extLst>
      <p:ext uri="{BB962C8B-B14F-4D97-AF65-F5344CB8AC3E}">
        <p14:creationId xmlns:p14="http://schemas.microsoft.com/office/powerpoint/2010/main" val="3509145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Request Program Service</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smtClean="0"/>
              <a:t>Select </a:t>
            </a:r>
            <a:r>
              <a:rPr lang="en-US" altLang="en-US" sz="1400" b="1" dirty="0" smtClean="0"/>
              <a:t>STARS </a:t>
            </a:r>
            <a:r>
              <a:rPr lang="en-US" altLang="en-US" sz="1400" dirty="0" smtClean="0"/>
              <a:t>–</a:t>
            </a:r>
            <a:r>
              <a:rPr lang="en-US" altLang="en-US" sz="1400" b="1" dirty="0" smtClean="0"/>
              <a:t> </a:t>
            </a:r>
            <a:r>
              <a:rPr lang="en-US" altLang="en-US" sz="1400" dirty="0" smtClean="0"/>
              <a:t>the Program Service for which you are registering the user. Your selection will be limited to the Programs you have RMAM privileges for.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18</a:t>
            </a:fld>
            <a:endParaRPr lang="en-US" dirty="0"/>
          </a:p>
        </p:txBody>
      </p:sp>
      <p:pic>
        <p:nvPicPr>
          <p:cNvPr id="2" name="Picture 1"/>
          <p:cNvPicPr>
            <a:picLocks noChangeAspect="1"/>
          </p:cNvPicPr>
          <p:nvPr/>
        </p:nvPicPr>
        <p:blipFill>
          <a:blip r:embed="rId3"/>
          <a:stretch>
            <a:fillRect/>
          </a:stretch>
        </p:blipFill>
        <p:spPr>
          <a:xfrm>
            <a:off x="540346" y="1828800"/>
            <a:ext cx="8053781" cy="4324350"/>
          </a:xfrm>
          <a:prstGeom prst="rect">
            <a:avLst/>
          </a:prstGeom>
        </p:spPr>
      </p:pic>
    </p:spTree>
    <p:extLst>
      <p:ext uri="{BB962C8B-B14F-4D97-AF65-F5344CB8AC3E}">
        <p14:creationId xmlns:p14="http://schemas.microsoft.com/office/powerpoint/2010/main" val="3977048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sz="quarter" idx="17"/>
          </p:nvPr>
        </p:nvSpPr>
        <p:spPr/>
        <p:txBody>
          <a:bodyPr/>
          <a:lstStyle/>
          <a:p>
            <a:r>
              <a:rPr lang="en-US" dirty="0" smtClean="0"/>
              <a:t>This presentation will provide an overview of a few of the functions you</a:t>
            </a:r>
            <a:r>
              <a:rPr lang="en-US" dirty="0"/>
              <a:t>, a Registration Maintenance Account </a:t>
            </a:r>
            <a:r>
              <a:rPr lang="en-US" dirty="0" smtClean="0"/>
              <a:t>Manager (RMAM), can carry out in CDX as an administrator of the STARS application. This guide will show you how to:</a:t>
            </a:r>
          </a:p>
          <a:p>
            <a:endParaRPr lang="en-US" sz="500" dirty="0" smtClean="0"/>
          </a:p>
          <a:p>
            <a:pPr lvl="1"/>
            <a:r>
              <a:rPr lang="en-US" dirty="0" smtClean="0">
                <a:hlinkClick r:id="rId3" action="ppaction://hlinksldjump"/>
              </a:rPr>
              <a:t>Access the RMAM page</a:t>
            </a:r>
            <a:endParaRPr lang="en-US" dirty="0" smtClean="0"/>
          </a:p>
          <a:p>
            <a:pPr lvl="1"/>
            <a:r>
              <a:rPr lang="en-US" dirty="0" smtClean="0">
                <a:hlinkClick r:id="rId4" action="ppaction://hlinksldjump"/>
              </a:rPr>
              <a:t>Give an existing CDX user access to the EPA reviewer roles</a:t>
            </a:r>
            <a:endParaRPr lang="en-US" dirty="0" smtClean="0"/>
          </a:p>
          <a:p>
            <a:pPr lvl="1"/>
            <a:r>
              <a:rPr lang="en-US" dirty="0" smtClean="0">
                <a:hlinkClick r:id="rId5" action="ppaction://hlinksldjump"/>
              </a:rPr>
              <a:t>Create a CDX account </a:t>
            </a:r>
            <a:r>
              <a:rPr lang="en-US" dirty="0">
                <a:hlinkClick r:id="rId5" action="ppaction://hlinksldjump"/>
              </a:rPr>
              <a:t>with </a:t>
            </a:r>
            <a:r>
              <a:rPr lang="en-US" dirty="0" smtClean="0">
                <a:hlinkClick r:id="rId5" action="ppaction://hlinksldjump"/>
              </a:rPr>
              <a:t>an </a:t>
            </a:r>
            <a:r>
              <a:rPr lang="en-US" dirty="0">
                <a:hlinkClick r:id="rId5" action="ppaction://hlinksldjump"/>
              </a:rPr>
              <a:t>EPA </a:t>
            </a:r>
            <a:r>
              <a:rPr lang="en-US" dirty="0" smtClean="0">
                <a:hlinkClick r:id="rId5" action="ppaction://hlinksldjump"/>
              </a:rPr>
              <a:t>reviewer </a:t>
            </a:r>
            <a:r>
              <a:rPr lang="en-US" dirty="0">
                <a:hlinkClick r:id="rId5" action="ppaction://hlinksldjump"/>
              </a:rPr>
              <a:t>role </a:t>
            </a:r>
            <a:r>
              <a:rPr lang="en-US" dirty="0" smtClean="0">
                <a:hlinkClick r:id="rId5" action="ppaction://hlinksldjump"/>
              </a:rPr>
              <a:t>for a new user</a:t>
            </a:r>
            <a:endParaRPr lang="en-US" dirty="0" smtClean="0"/>
          </a:p>
          <a:p>
            <a:pPr lvl="1"/>
            <a:r>
              <a:rPr lang="en-US" dirty="0" smtClean="0">
                <a:hlinkClick r:id="rId6" action="ppaction://hlinksldjump"/>
              </a:rPr>
              <a:t>Approve an Applicant’s request to access STARS</a:t>
            </a:r>
            <a:endParaRPr lang="en-US" dirty="0" smtClean="0"/>
          </a:p>
          <a:p>
            <a:pPr lvl="1"/>
            <a:r>
              <a:rPr lang="en-US" dirty="0" smtClean="0">
                <a:hlinkClick r:id="rId7" action="ppaction://hlinksldjump"/>
              </a:rPr>
              <a:t>Request that an existing CDX user receives RMAM privileges</a:t>
            </a:r>
            <a:endParaRPr lang="en-US" dirty="0" smtClean="0"/>
          </a:p>
          <a:p>
            <a:pPr lvl="1"/>
            <a:endParaRPr lang="en-US" dirty="0"/>
          </a:p>
          <a:p>
            <a:pPr marL="0" lvl="1" indent="0">
              <a:buNone/>
            </a:pPr>
            <a:r>
              <a:rPr lang="en-US" dirty="0" smtClean="0"/>
              <a:t>The EPA reviewer roles allows a user to:</a:t>
            </a:r>
          </a:p>
          <a:p>
            <a:pPr marL="0" lvl="1" indent="0">
              <a:buNone/>
            </a:pPr>
            <a:endParaRPr lang="en-US" sz="500" dirty="0" smtClean="0"/>
          </a:p>
          <a:p>
            <a:pPr lvl="1"/>
            <a:r>
              <a:rPr lang="en-US" dirty="0" smtClean="0"/>
              <a:t>View Submitted Tire Applications</a:t>
            </a:r>
          </a:p>
          <a:p>
            <a:pPr lvl="1"/>
            <a:r>
              <a:rPr lang="en-US" dirty="0" smtClean="0"/>
              <a:t>Download .csv export of submitted application data</a:t>
            </a:r>
            <a:endParaRPr lang="en-US" dirty="0"/>
          </a:p>
          <a:p>
            <a:pPr marL="0" lvl="1" indent="0">
              <a:buNone/>
            </a:pPr>
            <a:endParaRPr lang="en-US" dirty="0" smtClean="0"/>
          </a:p>
        </p:txBody>
      </p:sp>
      <p:sp>
        <p:nvSpPr>
          <p:cNvPr id="5" name="Slide Number Placeholder 4"/>
          <p:cNvSpPr>
            <a:spLocks noGrp="1"/>
          </p:cNvSpPr>
          <p:nvPr>
            <p:ph type="sldNum" sz="quarter" idx="12"/>
          </p:nvPr>
        </p:nvSpPr>
        <p:spPr/>
        <p:txBody>
          <a:bodyPr/>
          <a:lstStyle/>
          <a:p>
            <a:fld id="{525A3C56-E491-49B2-93F3-63532DF516BC}" type="slidenum">
              <a:rPr lang="en-US" smtClean="0"/>
              <a:pPr/>
              <a:t>1</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Request Role Service</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smtClean="0"/>
              <a:t>Select </a:t>
            </a:r>
            <a:r>
              <a:rPr lang="en-US" altLang="en-US" sz="1400" b="1" dirty="0" smtClean="0"/>
              <a:t>EPA Reviewer</a:t>
            </a:r>
            <a:r>
              <a:rPr lang="en-US" altLang="en-US" sz="1400" dirty="0" smtClean="0"/>
              <a:t>, </a:t>
            </a:r>
            <a:r>
              <a:rPr lang="en-US" altLang="en-US" sz="1400" b="1" dirty="0" smtClean="0"/>
              <a:t>Center Director</a:t>
            </a:r>
            <a:r>
              <a:rPr lang="en-US" altLang="en-US" sz="1400" dirty="0" smtClean="0"/>
              <a:t>, </a:t>
            </a:r>
            <a:r>
              <a:rPr lang="en-US" altLang="en-US" sz="1400" b="1" dirty="0" smtClean="0"/>
              <a:t>or Division Director</a:t>
            </a:r>
            <a:r>
              <a:rPr lang="en-US" altLang="en-US" sz="1400" dirty="0" smtClean="0"/>
              <a:t> – the role </a:t>
            </a:r>
            <a:r>
              <a:rPr lang="en-US" altLang="en-US" sz="1400" dirty="0"/>
              <a:t>for which </a:t>
            </a:r>
            <a:r>
              <a:rPr lang="en-US" altLang="en-US" sz="1400" dirty="0" smtClean="0"/>
              <a:t>you </a:t>
            </a:r>
            <a:r>
              <a:rPr lang="en-US" altLang="en-US" sz="1400" dirty="0"/>
              <a:t>are registering the </a:t>
            </a:r>
            <a:r>
              <a:rPr lang="en-US" altLang="en-US" sz="1400" dirty="0" smtClean="0"/>
              <a:t>new user.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19</a:t>
            </a:fld>
            <a:endParaRPr lang="en-US" dirty="0"/>
          </a:p>
        </p:txBody>
      </p:sp>
      <p:pic>
        <p:nvPicPr>
          <p:cNvPr id="2" name="Picture 1"/>
          <p:cNvPicPr>
            <a:picLocks noChangeAspect="1"/>
          </p:cNvPicPr>
          <p:nvPr/>
        </p:nvPicPr>
        <p:blipFill>
          <a:blip r:embed="rId3"/>
          <a:stretch>
            <a:fillRect/>
          </a:stretch>
        </p:blipFill>
        <p:spPr>
          <a:xfrm>
            <a:off x="447675" y="1705014"/>
            <a:ext cx="8232821" cy="4258355"/>
          </a:xfrm>
          <a:prstGeom prst="rect">
            <a:avLst/>
          </a:prstGeom>
        </p:spPr>
      </p:pic>
    </p:spTree>
    <p:extLst>
      <p:ext uri="{BB962C8B-B14F-4D97-AF65-F5344CB8AC3E}">
        <p14:creationId xmlns:p14="http://schemas.microsoft.com/office/powerpoint/2010/main" val="98230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Provide User and Organization Information </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Provide the new user’s information, including the selection of a username and password. The user will update this password once they log in to their new account.</a:t>
            </a:r>
            <a:endParaRPr lang="en-US" sz="1400" dirty="0">
              <a:solidFill>
                <a:srgbClr val="363534"/>
              </a:solidFill>
            </a:endParaRPr>
          </a:p>
          <a:p>
            <a:r>
              <a:rPr lang="en-US" sz="1400" dirty="0" smtClean="0">
                <a:solidFill>
                  <a:srgbClr val="363534"/>
                </a:solidFill>
              </a:rPr>
              <a:t>Note: You will need to provide the user with the temporary password you enter.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20</a:t>
            </a:fld>
            <a:endParaRPr lang="en-US" dirty="0"/>
          </a:p>
        </p:txBody>
      </p:sp>
      <p:pic>
        <p:nvPicPr>
          <p:cNvPr id="3" name="Picture 2"/>
          <p:cNvPicPr>
            <a:picLocks noChangeAspect="1"/>
          </p:cNvPicPr>
          <p:nvPr/>
        </p:nvPicPr>
        <p:blipFill>
          <a:blip r:embed="rId3"/>
          <a:stretch>
            <a:fillRect/>
          </a:stretch>
        </p:blipFill>
        <p:spPr>
          <a:xfrm>
            <a:off x="2242868" y="2138456"/>
            <a:ext cx="4650240" cy="4171613"/>
          </a:xfrm>
          <a:prstGeom prst="rect">
            <a:avLst/>
          </a:prstGeom>
        </p:spPr>
      </p:pic>
    </p:spTree>
    <p:extLst>
      <p:ext uri="{BB962C8B-B14F-4D97-AF65-F5344CB8AC3E}">
        <p14:creationId xmlns:p14="http://schemas.microsoft.com/office/powerpoint/2010/main" val="3465704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Provide User and Organization Information </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Provide the user’s Organization </a:t>
            </a:r>
            <a:r>
              <a:rPr lang="en-US" sz="1400" dirty="0"/>
              <a:t>information on behalf of the user, including </a:t>
            </a:r>
            <a:r>
              <a:rPr lang="en-US" sz="1400" dirty="0" smtClean="0"/>
              <a:t>an email </a:t>
            </a:r>
            <a:r>
              <a:rPr lang="en-US" sz="1400" dirty="0"/>
              <a:t>and phone </a:t>
            </a:r>
            <a:r>
              <a:rPr lang="en-US" sz="1400" dirty="0" smtClean="0"/>
              <a:t>number. Once </a:t>
            </a:r>
            <a:r>
              <a:rPr lang="en-US" sz="1400" dirty="0"/>
              <a:t>the information is filled out, </a:t>
            </a:r>
            <a:r>
              <a:rPr lang="en-US" sz="1400" dirty="0" smtClean="0"/>
              <a:t>you </a:t>
            </a:r>
            <a:r>
              <a:rPr lang="en-US" sz="1400" dirty="0"/>
              <a:t>can submit the </a:t>
            </a:r>
            <a:r>
              <a:rPr lang="en-US" sz="1400" dirty="0" smtClean="0"/>
              <a:t>request for the new account.</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21</a:t>
            </a:fld>
            <a:endParaRPr lang="en-US" dirty="0"/>
          </a:p>
        </p:txBody>
      </p:sp>
      <p:pic>
        <p:nvPicPr>
          <p:cNvPr id="2" name="Picture 1"/>
          <p:cNvPicPr>
            <a:picLocks noChangeAspect="1"/>
          </p:cNvPicPr>
          <p:nvPr/>
        </p:nvPicPr>
        <p:blipFill>
          <a:blip r:embed="rId3"/>
          <a:stretch>
            <a:fillRect/>
          </a:stretch>
        </p:blipFill>
        <p:spPr>
          <a:xfrm>
            <a:off x="447675" y="1850675"/>
            <a:ext cx="7977869" cy="4302475"/>
          </a:xfrm>
          <a:prstGeom prst="rect">
            <a:avLst/>
          </a:prstGeom>
        </p:spPr>
      </p:pic>
    </p:spTree>
    <p:extLst>
      <p:ext uri="{BB962C8B-B14F-4D97-AF65-F5344CB8AC3E}">
        <p14:creationId xmlns:p14="http://schemas.microsoft.com/office/powerpoint/2010/main" val="2523298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New CDX User Email</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Once you submit the New User request, an email will be sent to the email you provided for the user. The new user will need to follow the link and log into CDX using the username and password you specified for the new user account. </a:t>
            </a:r>
            <a:endParaRPr lang="en-US" sz="1400" dirty="0"/>
          </a:p>
          <a:p>
            <a:r>
              <a:rPr lang="en-US" sz="1400" dirty="0" smtClean="0"/>
              <a:t>Note: You will need to approve the request in order for the new user to have access to a EPA reviewer role.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22</a:t>
            </a:fld>
            <a:endParaRPr lang="en-US" dirty="0"/>
          </a:p>
        </p:txBody>
      </p:sp>
      <p:pic>
        <p:nvPicPr>
          <p:cNvPr id="3" name="Picture 2"/>
          <p:cNvPicPr>
            <a:picLocks noChangeAspect="1"/>
          </p:cNvPicPr>
          <p:nvPr/>
        </p:nvPicPr>
        <p:blipFill>
          <a:blip r:embed="rId3"/>
          <a:stretch>
            <a:fillRect/>
          </a:stretch>
        </p:blipFill>
        <p:spPr>
          <a:xfrm>
            <a:off x="1863306" y="2426445"/>
            <a:ext cx="5407156" cy="3883624"/>
          </a:xfrm>
          <a:prstGeom prst="rect">
            <a:avLst/>
          </a:prstGeom>
        </p:spPr>
      </p:pic>
    </p:spTree>
    <p:extLst>
      <p:ext uri="{BB962C8B-B14F-4D97-AF65-F5344CB8AC3E}">
        <p14:creationId xmlns:p14="http://schemas.microsoft.com/office/powerpoint/2010/main" val="3561679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Reg Maint with Pending Request Link</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a:t>To </a:t>
            </a:r>
            <a:r>
              <a:rPr lang="en-US" altLang="en-US" sz="1400" dirty="0" smtClean="0"/>
              <a:t>approve any pending requests, </a:t>
            </a:r>
            <a:r>
              <a:rPr lang="en-US" altLang="en-US" sz="1400" dirty="0"/>
              <a:t>from the </a:t>
            </a:r>
            <a:r>
              <a:rPr lang="en-US" altLang="en-US" sz="1400" b="1" dirty="0"/>
              <a:t>Reg Maint</a:t>
            </a:r>
            <a:r>
              <a:rPr lang="en-US" altLang="en-US" sz="1400" dirty="0"/>
              <a:t> tab, select </a:t>
            </a:r>
            <a:r>
              <a:rPr lang="en-US" altLang="en-US" sz="1400" b="1" dirty="0" smtClean="0"/>
              <a:t>Pending Requests</a:t>
            </a:r>
            <a:r>
              <a:rPr lang="en-US" altLang="en-US" sz="1400" dirty="0" smtClean="0"/>
              <a:t>.</a:t>
            </a:r>
            <a:endParaRPr lang="en-US" sz="1200" dirty="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23</a:t>
            </a:fld>
            <a:endParaRPr lang="en-US" dirty="0"/>
          </a:p>
        </p:txBody>
      </p:sp>
      <p:pic>
        <p:nvPicPr>
          <p:cNvPr id="2" name="Picture 1"/>
          <p:cNvPicPr>
            <a:picLocks noChangeAspect="1"/>
          </p:cNvPicPr>
          <p:nvPr/>
        </p:nvPicPr>
        <p:blipFill>
          <a:blip r:embed="rId3"/>
          <a:stretch>
            <a:fillRect/>
          </a:stretch>
        </p:blipFill>
        <p:spPr>
          <a:xfrm>
            <a:off x="623521" y="1622598"/>
            <a:ext cx="7904486" cy="4530552"/>
          </a:xfrm>
          <a:prstGeom prst="rect">
            <a:avLst/>
          </a:prstGeom>
        </p:spPr>
      </p:pic>
    </p:spTree>
    <p:extLst>
      <p:ext uri="{BB962C8B-B14F-4D97-AF65-F5344CB8AC3E}">
        <p14:creationId xmlns:p14="http://schemas.microsoft.com/office/powerpoint/2010/main" val="2799629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Pending Request - Search</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You </a:t>
            </a:r>
            <a:r>
              <a:rPr lang="en-US" sz="1400" dirty="0"/>
              <a:t>will be brought to the Search page where </a:t>
            </a:r>
            <a:r>
              <a:rPr lang="en-US" sz="1400" dirty="0" smtClean="0"/>
              <a:t>you </a:t>
            </a:r>
            <a:r>
              <a:rPr lang="en-US" sz="1400" dirty="0"/>
              <a:t>can </a:t>
            </a:r>
            <a:r>
              <a:rPr lang="en-US" sz="1400" dirty="0" smtClean="0"/>
              <a:t>search for users by various criteria. You will only be able to search across Program Services you have access to.</a:t>
            </a:r>
          </a:p>
          <a:p>
            <a:r>
              <a:rPr lang="en-US" sz="1400" dirty="0" smtClean="0">
                <a:solidFill>
                  <a:srgbClr val="363534"/>
                </a:solidFill>
              </a:rPr>
              <a:t>Search for the User ID you just created to activate the account.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24</a:t>
            </a:fld>
            <a:endParaRPr lang="en-US" dirty="0"/>
          </a:p>
        </p:txBody>
      </p:sp>
      <p:pic>
        <p:nvPicPr>
          <p:cNvPr id="3" name="Picture 2"/>
          <p:cNvPicPr>
            <a:picLocks noChangeAspect="1"/>
          </p:cNvPicPr>
          <p:nvPr/>
        </p:nvPicPr>
        <p:blipFill>
          <a:blip r:embed="rId3"/>
          <a:stretch>
            <a:fillRect/>
          </a:stretch>
        </p:blipFill>
        <p:spPr>
          <a:xfrm>
            <a:off x="2000041" y="2081227"/>
            <a:ext cx="5134391" cy="4071923"/>
          </a:xfrm>
          <a:prstGeom prst="rect">
            <a:avLst/>
          </a:prstGeom>
        </p:spPr>
      </p:pic>
    </p:spTree>
    <p:extLst>
      <p:ext uri="{BB962C8B-B14F-4D97-AF65-F5344CB8AC3E}">
        <p14:creationId xmlns:p14="http://schemas.microsoft.com/office/powerpoint/2010/main" val="1183202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Pending Request - Search Results</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Results from your search are displayed in the table. Select the checkboxes associated with the requests you wish to approve. Select </a:t>
            </a:r>
            <a:r>
              <a:rPr lang="en-US" sz="1400" b="1" dirty="0" smtClean="0"/>
              <a:t>Approve Selected Requests</a:t>
            </a:r>
            <a:r>
              <a:rPr lang="en-US" sz="1400" dirty="0" smtClean="0"/>
              <a:t>.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25</a:t>
            </a:fld>
            <a:endParaRPr lang="en-US" dirty="0"/>
          </a:p>
        </p:txBody>
      </p:sp>
      <p:pic>
        <p:nvPicPr>
          <p:cNvPr id="2" name="Picture 1"/>
          <p:cNvPicPr>
            <a:picLocks noChangeAspect="1"/>
          </p:cNvPicPr>
          <p:nvPr/>
        </p:nvPicPr>
        <p:blipFill>
          <a:blip r:embed="rId3"/>
          <a:stretch>
            <a:fillRect/>
          </a:stretch>
        </p:blipFill>
        <p:spPr>
          <a:xfrm>
            <a:off x="447675" y="1839286"/>
            <a:ext cx="8230748" cy="4313864"/>
          </a:xfrm>
          <a:prstGeom prst="rect">
            <a:avLst/>
          </a:prstGeom>
        </p:spPr>
      </p:pic>
    </p:spTree>
    <p:extLst>
      <p:ext uri="{BB962C8B-B14F-4D97-AF65-F5344CB8AC3E}">
        <p14:creationId xmlns:p14="http://schemas.microsoft.com/office/powerpoint/2010/main" val="3795845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Approve Pending Requests</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Review the requests you selected and select </a:t>
            </a:r>
            <a:r>
              <a:rPr lang="en-US" sz="1400" b="1" dirty="0" smtClean="0"/>
              <a:t>Approve Requests</a:t>
            </a:r>
            <a:r>
              <a:rPr lang="en-US" sz="1400" dirty="0" smtClean="0"/>
              <a:t>. The new user you created will now have access to STARS.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26</a:t>
            </a:fld>
            <a:endParaRPr lang="en-US" dirty="0"/>
          </a:p>
        </p:txBody>
      </p:sp>
      <p:pic>
        <p:nvPicPr>
          <p:cNvPr id="3" name="Picture 2"/>
          <p:cNvPicPr>
            <a:picLocks noChangeAspect="1"/>
          </p:cNvPicPr>
          <p:nvPr/>
        </p:nvPicPr>
        <p:blipFill>
          <a:blip r:embed="rId3"/>
          <a:stretch>
            <a:fillRect/>
          </a:stretch>
        </p:blipFill>
        <p:spPr>
          <a:xfrm>
            <a:off x="447675" y="2112060"/>
            <a:ext cx="8111538" cy="3701694"/>
          </a:xfrm>
          <a:prstGeom prst="rect">
            <a:avLst/>
          </a:prstGeom>
        </p:spPr>
      </p:pic>
    </p:spTree>
    <p:extLst>
      <p:ext uri="{BB962C8B-B14F-4D97-AF65-F5344CB8AC3E}">
        <p14:creationId xmlns:p14="http://schemas.microsoft.com/office/powerpoint/2010/main" val="1930842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049" y="365190"/>
            <a:ext cx="6988296" cy="1679269"/>
          </a:xfrm>
        </p:spPr>
        <p:txBody>
          <a:bodyPr/>
          <a:lstStyle/>
          <a:p>
            <a:r>
              <a:rPr lang="en-US" sz="3600" dirty="0"/>
              <a:t>Approve an Applicant’s request to access STARS</a:t>
            </a:r>
            <a:r>
              <a:rPr lang="en-US" dirty="0"/>
              <a:t/>
            </a:r>
            <a:br>
              <a:rPr lang="en-US" dirty="0"/>
            </a:br>
            <a:endParaRPr lang="en-US" dirty="0"/>
          </a:p>
        </p:txBody>
      </p:sp>
    </p:spTree>
    <p:extLst>
      <p:ext uri="{BB962C8B-B14F-4D97-AF65-F5344CB8AC3E}">
        <p14:creationId xmlns:p14="http://schemas.microsoft.com/office/powerpoint/2010/main" val="141772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Applicant Role Request Notification</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When a new Applicant requests access to the STARS application, you will receive a notification email similar to the one below. You will need to approve this user’s request before they can submit applications in the STARS application. </a:t>
            </a:r>
          </a:p>
          <a:p>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28</a:t>
            </a:fld>
            <a:endParaRPr lang="en-US" dirty="0"/>
          </a:p>
        </p:txBody>
      </p:sp>
      <p:pic>
        <p:nvPicPr>
          <p:cNvPr id="6" name="Picture 5"/>
          <p:cNvPicPr>
            <a:picLocks noChangeAspect="1"/>
          </p:cNvPicPr>
          <p:nvPr/>
        </p:nvPicPr>
        <p:blipFill>
          <a:blip r:embed="rId3"/>
          <a:stretch>
            <a:fillRect/>
          </a:stretch>
        </p:blipFill>
        <p:spPr>
          <a:xfrm>
            <a:off x="1718812" y="1980959"/>
            <a:ext cx="5696849" cy="4262139"/>
          </a:xfrm>
          <a:prstGeom prst="rect">
            <a:avLst/>
          </a:prstGeom>
        </p:spPr>
      </p:pic>
    </p:spTree>
    <p:extLst>
      <p:ext uri="{BB962C8B-B14F-4D97-AF65-F5344CB8AC3E}">
        <p14:creationId xmlns:p14="http://schemas.microsoft.com/office/powerpoint/2010/main" val="2126762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690" y="424498"/>
            <a:ext cx="7169604" cy="1143045"/>
          </a:xfrm>
        </p:spPr>
        <p:txBody>
          <a:bodyPr lIns="0" tIns="0" rIns="0" bIns="0" anchor="t" anchorCtr="0"/>
          <a:lstStyle/>
          <a:p>
            <a:pPr>
              <a:spcBef>
                <a:spcPts val="0"/>
              </a:spcBef>
            </a:pPr>
            <a:r>
              <a:rPr lang="en-US" sz="3600" dirty="0">
                <a:solidFill>
                  <a:srgbClr val="991F3D"/>
                </a:solidFill>
              </a:rPr>
              <a:t>Access the RMAM page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Reg Maint with Pending Request Link</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a:t>To </a:t>
            </a:r>
            <a:r>
              <a:rPr lang="en-US" altLang="en-US" sz="1400" dirty="0" smtClean="0"/>
              <a:t>approve any pending requests, </a:t>
            </a:r>
            <a:r>
              <a:rPr lang="en-US" altLang="en-US" sz="1400" dirty="0"/>
              <a:t>from the </a:t>
            </a:r>
            <a:r>
              <a:rPr lang="en-US" altLang="en-US" sz="1400" b="1" dirty="0"/>
              <a:t>Reg Maint</a:t>
            </a:r>
            <a:r>
              <a:rPr lang="en-US" altLang="en-US" sz="1400" dirty="0"/>
              <a:t> tab, select </a:t>
            </a:r>
            <a:r>
              <a:rPr lang="en-US" altLang="en-US" sz="1400" b="1" dirty="0" smtClean="0"/>
              <a:t>Pending Requests</a:t>
            </a:r>
            <a:r>
              <a:rPr lang="en-US" altLang="en-US" sz="1400" dirty="0" smtClean="0"/>
              <a:t>.</a:t>
            </a:r>
            <a:endParaRPr lang="en-US" sz="1200" dirty="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29</a:t>
            </a:fld>
            <a:endParaRPr lang="en-US" dirty="0"/>
          </a:p>
        </p:txBody>
      </p:sp>
      <p:pic>
        <p:nvPicPr>
          <p:cNvPr id="2" name="Picture 1"/>
          <p:cNvPicPr>
            <a:picLocks noChangeAspect="1"/>
          </p:cNvPicPr>
          <p:nvPr/>
        </p:nvPicPr>
        <p:blipFill>
          <a:blip r:embed="rId3"/>
          <a:stretch>
            <a:fillRect/>
          </a:stretch>
        </p:blipFill>
        <p:spPr>
          <a:xfrm>
            <a:off x="623521" y="1622598"/>
            <a:ext cx="7904486" cy="4530552"/>
          </a:xfrm>
          <a:prstGeom prst="rect">
            <a:avLst/>
          </a:prstGeom>
        </p:spPr>
      </p:pic>
    </p:spTree>
    <p:extLst>
      <p:ext uri="{BB962C8B-B14F-4D97-AF65-F5344CB8AC3E}">
        <p14:creationId xmlns:p14="http://schemas.microsoft.com/office/powerpoint/2010/main" val="2547179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Pending Request - Search</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You </a:t>
            </a:r>
            <a:r>
              <a:rPr lang="en-US" sz="1400" dirty="0"/>
              <a:t>will be brought to the Search page where </a:t>
            </a:r>
            <a:r>
              <a:rPr lang="en-US" sz="1400" dirty="0" smtClean="0"/>
              <a:t>you </a:t>
            </a:r>
            <a:r>
              <a:rPr lang="en-US" sz="1400" dirty="0"/>
              <a:t>can </a:t>
            </a:r>
            <a:r>
              <a:rPr lang="en-US" sz="1400" dirty="0" smtClean="0"/>
              <a:t>search the pending requests by searching for the User ID in the notification email. Alternatively, you could search for the STARS Program Service to see all Pending Requests for the STARS program.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30</a:t>
            </a:fld>
            <a:endParaRPr lang="en-US" dirty="0"/>
          </a:p>
        </p:txBody>
      </p:sp>
      <p:pic>
        <p:nvPicPr>
          <p:cNvPr id="3" name="Picture 2"/>
          <p:cNvPicPr>
            <a:picLocks noChangeAspect="1"/>
          </p:cNvPicPr>
          <p:nvPr/>
        </p:nvPicPr>
        <p:blipFill>
          <a:blip r:embed="rId3"/>
          <a:stretch>
            <a:fillRect/>
          </a:stretch>
        </p:blipFill>
        <p:spPr>
          <a:xfrm>
            <a:off x="2000041" y="2081227"/>
            <a:ext cx="5134391" cy="4071923"/>
          </a:xfrm>
          <a:prstGeom prst="rect">
            <a:avLst/>
          </a:prstGeom>
        </p:spPr>
      </p:pic>
    </p:spTree>
    <p:extLst>
      <p:ext uri="{BB962C8B-B14F-4D97-AF65-F5344CB8AC3E}">
        <p14:creationId xmlns:p14="http://schemas.microsoft.com/office/powerpoint/2010/main" val="2569076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Pending Request - Search Results</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Locate and select the hyperlinked name above the CDX User ID that was listed in the pending request notification.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31</a:t>
            </a:fld>
            <a:endParaRPr lang="en-US" dirty="0"/>
          </a:p>
        </p:txBody>
      </p:sp>
      <p:pic>
        <p:nvPicPr>
          <p:cNvPr id="2" name="Picture 1"/>
          <p:cNvPicPr>
            <a:picLocks noChangeAspect="1"/>
          </p:cNvPicPr>
          <p:nvPr/>
        </p:nvPicPr>
        <p:blipFill>
          <a:blip r:embed="rId3"/>
          <a:stretch>
            <a:fillRect/>
          </a:stretch>
        </p:blipFill>
        <p:spPr>
          <a:xfrm>
            <a:off x="1250832" y="1742105"/>
            <a:ext cx="6654782" cy="4411045"/>
          </a:xfrm>
          <a:prstGeom prst="rect">
            <a:avLst/>
          </a:prstGeom>
        </p:spPr>
      </p:pic>
    </p:spTree>
    <p:extLst>
      <p:ext uri="{BB962C8B-B14F-4D97-AF65-F5344CB8AC3E}">
        <p14:creationId xmlns:p14="http://schemas.microsoft.com/office/powerpoint/2010/main" val="5839618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Approve Role Access on User Details </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Note: User’s with the same Organization ID can see each other’s applications. If multiple user’s would like to submit applications for the same organization, they will all need to be registered under the same Organization ID to see and share applications. </a:t>
            </a:r>
          </a:p>
          <a:p>
            <a:r>
              <a:rPr lang="en-US" sz="1400" dirty="0" smtClean="0">
                <a:solidFill>
                  <a:srgbClr val="363534"/>
                </a:solidFill>
              </a:rPr>
              <a:t>Once you have verified the user’s organization, select ‘Approve’ to activate the user’s account.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1858788" y="2225615"/>
            <a:ext cx="5428200" cy="4084454"/>
          </a:xfrm>
          <a:prstGeom prst="rect">
            <a:avLst/>
          </a:prstGeom>
        </p:spPr>
      </p:pic>
    </p:spTree>
    <p:extLst>
      <p:ext uri="{BB962C8B-B14F-4D97-AF65-F5344CB8AC3E}">
        <p14:creationId xmlns:p14="http://schemas.microsoft.com/office/powerpoint/2010/main" val="465804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Verification of Approval</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You will be asked to confirm you would like to approve the request, select ‘Approve.’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33</a:t>
            </a:fld>
            <a:endParaRPr lang="en-US" dirty="0"/>
          </a:p>
        </p:txBody>
      </p:sp>
      <p:pic>
        <p:nvPicPr>
          <p:cNvPr id="2" name="Picture 1"/>
          <p:cNvPicPr>
            <a:picLocks noChangeAspect="1"/>
          </p:cNvPicPr>
          <p:nvPr/>
        </p:nvPicPr>
        <p:blipFill>
          <a:blip r:embed="rId3"/>
          <a:stretch>
            <a:fillRect/>
          </a:stretch>
        </p:blipFill>
        <p:spPr>
          <a:xfrm>
            <a:off x="673535" y="1690778"/>
            <a:ext cx="7787403" cy="2610478"/>
          </a:xfrm>
          <a:prstGeom prst="rect">
            <a:avLst/>
          </a:prstGeom>
        </p:spPr>
      </p:pic>
    </p:spTree>
    <p:extLst>
      <p:ext uri="{BB962C8B-B14F-4D97-AF65-F5344CB8AC3E}">
        <p14:creationId xmlns:p14="http://schemas.microsoft.com/office/powerpoint/2010/main" val="1838629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Activation Notification</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You will receive a confirmation notification similar to the one below indicating the user’s account has been activated. The Applicant will also receive a system-generated notification.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34</a:t>
            </a:fld>
            <a:endParaRPr lang="en-US" dirty="0"/>
          </a:p>
        </p:txBody>
      </p:sp>
      <p:pic>
        <p:nvPicPr>
          <p:cNvPr id="3" name="Picture 2"/>
          <p:cNvPicPr>
            <a:picLocks noChangeAspect="1"/>
          </p:cNvPicPr>
          <p:nvPr/>
        </p:nvPicPr>
        <p:blipFill>
          <a:blip r:embed="rId3"/>
          <a:stretch>
            <a:fillRect/>
          </a:stretch>
        </p:blipFill>
        <p:spPr>
          <a:xfrm>
            <a:off x="1630392" y="1882628"/>
            <a:ext cx="5888786" cy="4427441"/>
          </a:xfrm>
          <a:prstGeom prst="rect">
            <a:avLst/>
          </a:prstGeom>
        </p:spPr>
      </p:pic>
    </p:spTree>
    <p:extLst>
      <p:ext uri="{BB962C8B-B14F-4D97-AF65-F5344CB8AC3E}">
        <p14:creationId xmlns:p14="http://schemas.microsoft.com/office/powerpoint/2010/main" val="2755699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690" y="424498"/>
            <a:ext cx="7169604" cy="1143045"/>
          </a:xfrm>
        </p:spPr>
        <p:txBody>
          <a:bodyPr lIns="0" tIns="0" rIns="0" bIns="0" anchor="t" anchorCtr="0"/>
          <a:lstStyle/>
          <a:p>
            <a:pPr>
              <a:spcBef>
                <a:spcPts val="0"/>
              </a:spcBef>
            </a:pPr>
            <a:r>
              <a:rPr lang="en-US" sz="3600" dirty="0">
                <a:solidFill>
                  <a:srgbClr val="991F3D"/>
                </a:solidFill>
              </a:rPr>
              <a:t>Request that an existing CDX user receives RMAM privileges</a:t>
            </a:r>
          </a:p>
        </p:txBody>
      </p:sp>
    </p:spTree>
    <p:extLst>
      <p:ext uri="{BB962C8B-B14F-4D97-AF65-F5344CB8AC3E}">
        <p14:creationId xmlns:p14="http://schemas.microsoft.com/office/powerpoint/2010/main" val="2233282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Request RMAM Privileges</a:t>
            </a:r>
            <a:endParaRPr lang="en-US" dirty="0"/>
          </a:p>
        </p:txBody>
      </p:sp>
      <p:sp>
        <p:nvSpPr>
          <p:cNvPr id="4" name="Content Placeholder 3"/>
          <p:cNvSpPr>
            <a:spLocks noGrp="1"/>
          </p:cNvSpPr>
          <p:nvPr>
            <p:ph sz="quarter" idx="17"/>
          </p:nvPr>
        </p:nvSpPr>
        <p:spPr/>
        <p:txBody>
          <a:bodyPr/>
          <a:lstStyle/>
          <a:p>
            <a:r>
              <a:rPr lang="en-US" dirty="0" smtClean="0"/>
              <a:t>If you would like give another CDX user RMAM privileges or you have any other questions please contact: </a:t>
            </a:r>
          </a:p>
          <a:p>
            <a:endParaRPr lang="en-US" dirty="0" smtClean="0"/>
          </a:p>
          <a:p>
            <a:pPr lvl="1"/>
            <a:r>
              <a:rPr lang="en-US" dirty="0" smtClean="0"/>
              <a:t>Kyle Speight– </a:t>
            </a:r>
            <a:r>
              <a:rPr lang="en-US" dirty="0" smtClean="0"/>
              <a:t>CGI </a:t>
            </a:r>
          </a:p>
          <a:p>
            <a:pPr lvl="2"/>
            <a:r>
              <a:rPr lang="en-US" dirty="0" smtClean="0">
                <a:hlinkClick r:id="rId3"/>
              </a:rPr>
              <a:t>kyle.speight@cgifederal.com</a:t>
            </a:r>
            <a:endParaRPr lang="en-US" dirty="0" smtClean="0"/>
          </a:p>
          <a:p>
            <a:pPr lvl="2"/>
            <a:r>
              <a:rPr lang="en-US" dirty="0" smtClean="0"/>
              <a:t>919-802-6475</a:t>
            </a:r>
            <a:endParaRPr lang="en-US" dirty="0" smtClean="0"/>
          </a:p>
          <a:p>
            <a:pPr lvl="2"/>
            <a:endParaRPr lang="en-US" dirty="0" smtClean="0"/>
          </a:p>
        </p:txBody>
      </p:sp>
      <p:sp>
        <p:nvSpPr>
          <p:cNvPr id="5" name="Slide Number Placeholder 4"/>
          <p:cNvSpPr>
            <a:spLocks noGrp="1"/>
          </p:cNvSpPr>
          <p:nvPr>
            <p:ph type="sldNum" sz="quarter" idx="12"/>
          </p:nvPr>
        </p:nvSpPr>
        <p:spPr/>
        <p:txBody>
          <a:bodyPr/>
          <a:lstStyle/>
          <a:p>
            <a:fld id="{525A3C56-E491-49B2-93F3-63532DF516BC}" type="slidenum">
              <a:rPr lang="en-US" smtClean="0"/>
              <a:pPr/>
              <a:t>36</a:t>
            </a:fld>
            <a:endParaRPr lang="en-US" dirty="0"/>
          </a:p>
        </p:txBody>
      </p:sp>
    </p:spTree>
    <p:extLst>
      <p:ext uri="{BB962C8B-B14F-4D97-AF65-F5344CB8AC3E}">
        <p14:creationId xmlns:p14="http://schemas.microsoft.com/office/powerpoint/2010/main" val="1265953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CDX Home with Log In</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smtClean="0"/>
              <a:t>To begin, access </a:t>
            </a:r>
            <a:r>
              <a:rPr lang="en-US" altLang="en-US" sz="1400" dirty="0"/>
              <a:t>the CDX homepage </a:t>
            </a:r>
            <a:r>
              <a:rPr lang="en-US" altLang="en-US" sz="1400" dirty="0" smtClean="0"/>
              <a:t>(</a:t>
            </a:r>
            <a:r>
              <a:rPr lang="en-US" altLang="en-US" sz="1400" dirty="0">
                <a:hlinkClick r:id="rId3"/>
              </a:rPr>
              <a:t>https://cdx.epa.gov</a:t>
            </a:r>
            <a:r>
              <a:rPr lang="en-US" altLang="en-US" sz="1400" dirty="0" smtClean="0">
                <a:hlinkClick r:id="rId3"/>
              </a:rPr>
              <a:t>/</a:t>
            </a:r>
            <a:r>
              <a:rPr lang="en-US" altLang="en-US" sz="1400" dirty="0" smtClean="0"/>
              <a:t>) and log in with your User ID and password. </a:t>
            </a:r>
            <a:endParaRPr lang="en-US" altLang="en-US" sz="1400" dirty="0"/>
          </a:p>
          <a:p>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3</a:t>
            </a:fld>
            <a:endParaRPr lang="en-US" dirty="0"/>
          </a:p>
        </p:txBody>
      </p:sp>
      <p:pic>
        <p:nvPicPr>
          <p:cNvPr id="2" name="Picture 1"/>
          <p:cNvPicPr>
            <a:picLocks noChangeAspect="1"/>
          </p:cNvPicPr>
          <p:nvPr/>
        </p:nvPicPr>
        <p:blipFill>
          <a:blip r:embed="rId4"/>
          <a:stretch>
            <a:fillRect/>
          </a:stretch>
        </p:blipFill>
        <p:spPr>
          <a:xfrm>
            <a:off x="454485" y="1768416"/>
            <a:ext cx="7971059" cy="4095802"/>
          </a:xfrm>
          <a:prstGeom prst="rect">
            <a:avLst/>
          </a:prstGeom>
        </p:spPr>
      </p:pic>
    </p:spTree>
    <p:extLst>
      <p:ext uri="{BB962C8B-B14F-4D97-AF65-F5344CB8AC3E}">
        <p14:creationId xmlns:p14="http://schemas.microsoft.com/office/powerpoint/2010/main" val="1703304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MyCDX with Reg Maint Tab</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smtClean="0"/>
              <a:t>After logging in, select the </a:t>
            </a:r>
            <a:r>
              <a:rPr lang="en-US" altLang="en-US" sz="1400" b="1" dirty="0" smtClean="0"/>
              <a:t>Reg Maint</a:t>
            </a:r>
            <a:r>
              <a:rPr lang="en-US" altLang="en-US" sz="1400" dirty="0" smtClean="0"/>
              <a:t> tab.</a:t>
            </a:r>
          </a:p>
          <a:p>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4</a:t>
            </a:fld>
            <a:endParaRPr lang="en-US" dirty="0"/>
          </a:p>
        </p:txBody>
      </p:sp>
      <p:pic>
        <p:nvPicPr>
          <p:cNvPr id="3" name="Picture 2"/>
          <p:cNvPicPr>
            <a:picLocks noChangeAspect="1"/>
          </p:cNvPicPr>
          <p:nvPr/>
        </p:nvPicPr>
        <p:blipFill>
          <a:blip r:embed="rId3"/>
          <a:stretch>
            <a:fillRect/>
          </a:stretch>
        </p:blipFill>
        <p:spPr>
          <a:xfrm>
            <a:off x="447675" y="1769540"/>
            <a:ext cx="7977869" cy="4360574"/>
          </a:xfrm>
          <a:prstGeom prst="rect">
            <a:avLst/>
          </a:prstGeom>
        </p:spPr>
      </p:pic>
    </p:spTree>
    <p:extLst>
      <p:ext uri="{BB962C8B-B14F-4D97-AF65-F5344CB8AC3E}">
        <p14:creationId xmlns:p14="http://schemas.microsoft.com/office/powerpoint/2010/main" val="4113723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Reg Maint Tab</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a:t>From the </a:t>
            </a:r>
            <a:r>
              <a:rPr lang="en-US" altLang="en-US" sz="1400" b="1" dirty="0" smtClean="0"/>
              <a:t>Reg Maint</a:t>
            </a:r>
            <a:r>
              <a:rPr lang="en-US" altLang="en-US" sz="1400" dirty="0" smtClean="0"/>
              <a:t> </a:t>
            </a:r>
            <a:r>
              <a:rPr lang="en-US" altLang="en-US" sz="1400" dirty="0"/>
              <a:t>tab, </a:t>
            </a:r>
            <a:r>
              <a:rPr lang="en-US" altLang="en-US" sz="1400" dirty="0" smtClean="0"/>
              <a:t>you </a:t>
            </a:r>
            <a:r>
              <a:rPr lang="en-US" altLang="en-US" sz="1400" dirty="0"/>
              <a:t>will have access to multiple </a:t>
            </a:r>
            <a:r>
              <a:rPr lang="en-US" altLang="en-US" sz="1400" dirty="0" smtClean="0"/>
              <a:t>Registration Maintenance </a:t>
            </a:r>
            <a:r>
              <a:rPr lang="en-US" altLang="en-US" sz="1400" dirty="0"/>
              <a:t>t</a:t>
            </a:r>
            <a:r>
              <a:rPr lang="en-US" altLang="en-US" sz="1400" dirty="0" smtClean="0"/>
              <a:t>ools</a:t>
            </a:r>
            <a:r>
              <a:rPr lang="en-US" altLang="en-US" sz="1400" dirty="0"/>
              <a:t>. </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447675" y="1750610"/>
            <a:ext cx="7977869" cy="4402540"/>
          </a:xfrm>
          <a:prstGeom prst="rect">
            <a:avLst/>
          </a:prstGeom>
        </p:spPr>
      </p:pic>
    </p:spTree>
    <p:extLst>
      <p:ext uri="{BB962C8B-B14F-4D97-AF65-F5344CB8AC3E}">
        <p14:creationId xmlns:p14="http://schemas.microsoft.com/office/powerpoint/2010/main" val="3876209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690" y="424498"/>
            <a:ext cx="7169604" cy="1143045"/>
          </a:xfrm>
        </p:spPr>
        <p:txBody>
          <a:bodyPr lIns="0" tIns="0" rIns="0" bIns="0" anchor="t" anchorCtr="0"/>
          <a:lstStyle/>
          <a:p>
            <a:pPr>
              <a:spcBef>
                <a:spcPts val="0"/>
              </a:spcBef>
            </a:pPr>
            <a:r>
              <a:rPr lang="en-US" sz="3600" dirty="0">
                <a:solidFill>
                  <a:srgbClr val="991F3D"/>
                </a:solidFill>
              </a:rPr>
              <a:t>Give an existing CDX user access to the EPA </a:t>
            </a:r>
            <a:r>
              <a:rPr lang="en-US" sz="3600" dirty="0" smtClean="0">
                <a:solidFill>
                  <a:srgbClr val="991F3D"/>
                </a:solidFill>
              </a:rPr>
              <a:t>reviewer roles</a:t>
            </a:r>
            <a:endParaRPr lang="en-US" sz="3600" dirty="0">
              <a:solidFill>
                <a:srgbClr val="991F3D"/>
              </a:solidFill>
            </a:endParaRPr>
          </a:p>
        </p:txBody>
      </p:sp>
    </p:spTree>
    <p:extLst>
      <p:ext uri="{BB962C8B-B14F-4D97-AF65-F5344CB8AC3E}">
        <p14:creationId xmlns:p14="http://schemas.microsoft.com/office/powerpoint/2010/main" val="410089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Reg Maint with User Management Link</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altLang="en-US" sz="1400" dirty="0" smtClean="0"/>
              <a:t>To edit an existing user’s account, from </a:t>
            </a:r>
            <a:r>
              <a:rPr lang="en-US" altLang="en-US" sz="1400" dirty="0"/>
              <a:t>the </a:t>
            </a:r>
            <a:r>
              <a:rPr lang="en-US" altLang="en-US" sz="1400" b="1" dirty="0"/>
              <a:t>Reg Maint</a:t>
            </a:r>
            <a:r>
              <a:rPr lang="en-US" altLang="en-US" sz="1400" dirty="0"/>
              <a:t> tab, </a:t>
            </a:r>
            <a:r>
              <a:rPr lang="en-US" altLang="en-US" sz="1400" dirty="0" smtClean="0"/>
              <a:t>select </a:t>
            </a:r>
            <a:r>
              <a:rPr lang="en-US" altLang="en-US" sz="1400" b="1" dirty="0" smtClean="0"/>
              <a:t>User Management</a:t>
            </a:r>
            <a:r>
              <a:rPr lang="en-US" altLang="en-US" sz="1400" dirty="0" smtClean="0"/>
              <a:t>.</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448469" y="1744328"/>
            <a:ext cx="7977869" cy="4408822"/>
          </a:xfrm>
          <a:prstGeom prst="rect">
            <a:avLst/>
          </a:prstGeom>
        </p:spPr>
      </p:pic>
    </p:spTree>
    <p:extLst>
      <p:ext uri="{BB962C8B-B14F-4D97-AF65-F5344CB8AC3E}">
        <p14:creationId xmlns:p14="http://schemas.microsoft.com/office/powerpoint/2010/main" val="149500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nchor="t" anchorCtr="0">
            <a:noAutofit/>
          </a:bodyPr>
          <a:lstStyle/>
          <a:p>
            <a:pPr>
              <a:spcBef>
                <a:spcPts val="500"/>
              </a:spcBef>
              <a:spcAft>
                <a:spcPts val="1000"/>
              </a:spcAft>
            </a:pPr>
            <a:r>
              <a:rPr lang="en-US" dirty="0" smtClean="0"/>
              <a:t>RMAM </a:t>
            </a:r>
            <a:br>
              <a:rPr lang="en-US" dirty="0" smtClean="0"/>
            </a:br>
            <a:r>
              <a:rPr lang="en-US" sz="1800" dirty="0" smtClean="0">
                <a:solidFill>
                  <a:srgbClr val="363534"/>
                </a:solidFill>
              </a:rPr>
              <a:t>Page: User Management - Search</a:t>
            </a:r>
            <a:endParaRPr lang="en-US" sz="2000" dirty="0">
              <a:solidFill>
                <a:srgbClr val="363534"/>
              </a:solidFill>
            </a:endParaRPr>
          </a:p>
        </p:txBody>
      </p:sp>
      <p:sp>
        <p:nvSpPr>
          <p:cNvPr id="4" name="Content Placeholder 3"/>
          <p:cNvSpPr>
            <a:spLocks noGrp="1"/>
          </p:cNvSpPr>
          <p:nvPr>
            <p:ph sz="quarter" idx="17"/>
          </p:nvPr>
        </p:nvSpPr>
        <p:spPr>
          <a:xfrm>
            <a:off x="449264" y="1263408"/>
            <a:ext cx="7976280" cy="4889742"/>
          </a:xfrm>
        </p:spPr>
        <p:txBody>
          <a:bodyPr lIns="0" tIns="0" rIns="0" bIns="0" anchor="t" anchorCtr="0"/>
          <a:lstStyle/>
          <a:p>
            <a:r>
              <a:rPr lang="en-US" sz="1400" dirty="0" smtClean="0"/>
              <a:t>You </a:t>
            </a:r>
            <a:r>
              <a:rPr lang="en-US" sz="1400" dirty="0"/>
              <a:t>will be brought to the Search page where </a:t>
            </a:r>
            <a:r>
              <a:rPr lang="en-US" sz="1400" dirty="0" smtClean="0"/>
              <a:t>you can </a:t>
            </a:r>
            <a:r>
              <a:rPr lang="en-US" sz="1400" dirty="0"/>
              <a:t>search </a:t>
            </a:r>
            <a:r>
              <a:rPr lang="en-US" sz="1400" dirty="0" smtClean="0"/>
              <a:t>for users by various criteria. You </a:t>
            </a:r>
            <a:r>
              <a:rPr lang="en-US" sz="1400" dirty="0"/>
              <a:t>can search </a:t>
            </a:r>
            <a:r>
              <a:rPr lang="en-US" sz="1400" dirty="0" smtClean="0"/>
              <a:t>for users across </a:t>
            </a:r>
            <a:r>
              <a:rPr lang="en-US" sz="1400" dirty="0"/>
              <a:t>all Program Services, regardless of the Program </a:t>
            </a:r>
            <a:r>
              <a:rPr lang="en-US" sz="1400" dirty="0" smtClean="0"/>
              <a:t>Service you </a:t>
            </a:r>
            <a:r>
              <a:rPr lang="en-US" sz="1400" dirty="0"/>
              <a:t>have access to.</a:t>
            </a:r>
            <a:endParaRPr lang="en-US" sz="1200" dirty="0" smtClean="0">
              <a:solidFill>
                <a:srgbClr val="363534"/>
              </a:solidFill>
            </a:endParaRPr>
          </a:p>
        </p:txBody>
      </p:sp>
      <p:sp>
        <p:nvSpPr>
          <p:cNvPr id="5" name="Slide Number Placeholder 4"/>
          <p:cNvSpPr>
            <a:spLocks noGrp="1"/>
          </p:cNvSpPr>
          <p:nvPr>
            <p:ph type="sldNum" sz="quarter" idx="12"/>
          </p:nvPr>
        </p:nvSpPr>
        <p:spPr/>
        <p:txBody>
          <a:bodyPr/>
          <a:lstStyle/>
          <a:p>
            <a:fld id="{525A3C56-E491-49B2-93F3-63532DF516BC}" type="slidenum">
              <a:rPr lang="en-US" smtClean="0"/>
              <a:pPr/>
              <a:t>8</a:t>
            </a:fld>
            <a:endParaRPr lang="en-US" dirty="0"/>
          </a:p>
        </p:txBody>
      </p:sp>
      <p:pic>
        <p:nvPicPr>
          <p:cNvPr id="2" name="Picture 1"/>
          <p:cNvPicPr>
            <a:picLocks noChangeAspect="1"/>
          </p:cNvPicPr>
          <p:nvPr/>
        </p:nvPicPr>
        <p:blipFill>
          <a:blip r:embed="rId3"/>
          <a:stretch>
            <a:fillRect/>
          </a:stretch>
        </p:blipFill>
        <p:spPr>
          <a:xfrm>
            <a:off x="1073590" y="1837426"/>
            <a:ext cx="6722571" cy="4315724"/>
          </a:xfrm>
          <a:prstGeom prst="rect">
            <a:avLst/>
          </a:prstGeom>
        </p:spPr>
      </p:pic>
    </p:spTree>
    <p:extLst>
      <p:ext uri="{BB962C8B-B14F-4D97-AF65-F5344CB8AC3E}">
        <p14:creationId xmlns:p14="http://schemas.microsoft.com/office/powerpoint/2010/main" val="2336754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Ice">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21EC30A4856D479DBB94D094C15AB3" ma:contentTypeVersion="0" ma:contentTypeDescription="Create a new document." ma:contentTypeScope="" ma:versionID="e28bda439c721d5c863b9c5d88368fb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2.xml><?xml version="1.0" encoding="utf-8"?>
<ds:datastoreItem xmlns:ds="http://schemas.openxmlformats.org/officeDocument/2006/customXml" ds:itemID="{2F4C4F6A-F6A5-45C8-BAAA-52FB70E387C7}">
  <ds:schemaRef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2D54007F-9EE5-4691-B1EE-AB7D9E8F55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CGI Onscreen Template - Ice v17</Template>
  <TotalTime>572</TotalTime>
  <Words>1420</Words>
  <Application>Microsoft Office PowerPoint</Application>
  <PresentationFormat>On-screen Show (4:3)</PresentationFormat>
  <Paragraphs>162</Paragraphs>
  <Slides>37</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Verdana</vt:lpstr>
      <vt:lpstr>CGI Ice</vt:lpstr>
      <vt:lpstr>STARS RMAM User Guide for Managing STARS</vt:lpstr>
      <vt:lpstr>Overview</vt:lpstr>
      <vt:lpstr>Access the RMAM page</vt:lpstr>
      <vt:lpstr>RMAM  Page: CDX Home with Log In</vt:lpstr>
      <vt:lpstr>RMAM  Page: MyCDX with Reg Maint Tab</vt:lpstr>
      <vt:lpstr>RMAM  Page: Reg Maint Tab</vt:lpstr>
      <vt:lpstr>Give an existing CDX user access to the EPA reviewer roles</vt:lpstr>
      <vt:lpstr>RMAM  Page: Reg Maint with User Management Link</vt:lpstr>
      <vt:lpstr>RMAM  Page: User Management - Search</vt:lpstr>
      <vt:lpstr>RMAM  Page: User Management – Search Results</vt:lpstr>
      <vt:lpstr>RMAM  Page: User Management – User Details</vt:lpstr>
      <vt:lpstr>RMAM  Page: User Management – User Details – Program Service</vt:lpstr>
      <vt:lpstr>RMAM  Page: User Management – User Details – Add New Program</vt:lpstr>
      <vt:lpstr>RMAM  Page: User Management – User Details – Program Service</vt:lpstr>
      <vt:lpstr>RMAM  Page: User Management – User Details – Additional Notes</vt:lpstr>
      <vt:lpstr>Create a CDX account with an EPA reviewer role for a new user</vt:lpstr>
      <vt:lpstr>RMAM  Page: Reg Maint with Create User Account Link</vt:lpstr>
      <vt:lpstr>RMAM  Page: Terms and Conditions</vt:lpstr>
      <vt:lpstr>RMAM  Page: Request Program Service</vt:lpstr>
      <vt:lpstr>RMAM  Page: Request Role Service</vt:lpstr>
      <vt:lpstr>RMAM  Page: Provide User and Organization Information </vt:lpstr>
      <vt:lpstr>RMAM  Page: Provide User and Organization Information </vt:lpstr>
      <vt:lpstr>RMAM  Page: New CDX User Email</vt:lpstr>
      <vt:lpstr>RMAM  Page: Reg Maint with Pending Request Link</vt:lpstr>
      <vt:lpstr>RMAM  Page: Pending Request - Search</vt:lpstr>
      <vt:lpstr>RMAM  Page: Pending Request - Search Results</vt:lpstr>
      <vt:lpstr>RMAM  Page: Approve Pending Requests</vt:lpstr>
      <vt:lpstr>Approve an Applicant’s request to access STARS </vt:lpstr>
      <vt:lpstr>RMAM  Page: Applicant Role Request Notification</vt:lpstr>
      <vt:lpstr>RMAM  Page: Reg Maint with Pending Request Link</vt:lpstr>
      <vt:lpstr>RMAM  Page: Pending Request - Search</vt:lpstr>
      <vt:lpstr>RMAM  Page: Pending Request - Search Results</vt:lpstr>
      <vt:lpstr>RMAM  Page: Approve Role Access on User Details </vt:lpstr>
      <vt:lpstr>RMAM  Page: Verification of Approval</vt:lpstr>
      <vt:lpstr>RMAM  Page: Activation Notification</vt:lpstr>
      <vt:lpstr>Request that an existing CDX user receives RMAM privileges</vt:lpstr>
      <vt:lpstr>Request RMAM Privileges</vt:lpstr>
    </vt:vector>
  </TitlesOfParts>
  <Company>CGI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darren.alderman@cgifederal.com</dc:creator>
  <cp:lastModifiedBy>Speight, Kyle C (CGI Federal)</cp:lastModifiedBy>
  <cp:revision>53</cp:revision>
  <dcterms:created xsi:type="dcterms:W3CDTF">2012-12-22T14:27:28Z</dcterms:created>
  <dcterms:modified xsi:type="dcterms:W3CDTF">2022-05-06T15:19:38Z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0x0101007321EC30A4856D479DBB94D094C15AB3</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c5aebc35b3e840e5912c276ffe755dcf">
    <vt:lpwstr/>
  </property>
  <property fmtid="{D5CDD505-2E9C-101B-9397-08002B2CF9AE}" pid="10" name="CSMeta2010Field">
    <vt:lpwstr>e3756241-2df6-41de-be5e-75b6e6bb08f6;2012-09-21 22:00:55;PENDINGCLASSIFICATION;False</vt:lpwstr>
  </property>
  <property fmtid="{D5CDD505-2E9C-101B-9397-08002B2CF9AE}" pid="11" name="c79d12643ffc4d60ab657aaa1718cc32">
    <vt:lpwstr/>
  </property>
  <property fmtid="{D5CDD505-2E9C-101B-9397-08002B2CF9AE}" pid="12" name="p43f7bb208e443c9b50eb304fe6606a3">
    <vt:lpwstr/>
  </property>
  <property fmtid="{D5CDD505-2E9C-101B-9397-08002B2CF9AE}" pid="13" name="h4c66fbf292e4125b0e390af25f11c04">
    <vt:lpwstr/>
  </property>
  <property fmtid="{D5CDD505-2E9C-101B-9397-08002B2CF9AE}" pid="14" name="eafb632c3f5c40ba98242be6bbd6bb17">
    <vt:lpwstr/>
  </property>
</Properties>
</file>